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68" r:id="rId5"/>
    <p:sldId id="266" r:id="rId6"/>
    <p:sldId id="261" r:id="rId7"/>
    <p:sldId id="262" r:id="rId8"/>
    <p:sldId id="272" r:id="rId9"/>
    <p:sldId id="279" r:id="rId10"/>
    <p:sldId id="280" r:id="rId11"/>
    <p:sldId id="271" r:id="rId12"/>
    <p:sldId id="277" r:id="rId13"/>
    <p:sldId id="276" r:id="rId14"/>
    <p:sldId id="273" r:id="rId15"/>
    <p:sldId id="274" r:id="rId16"/>
    <p:sldId id="282" r:id="rId17"/>
    <p:sldId id="275" r:id="rId18"/>
    <p:sldId id="281" r:id="rId19"/>
    <p:sldId id="263" r:id="rId20"/>
    <p:sldId id="283" r:id="rId21"/>
    <p:sldId id="288" r:id="rId22"/>
    <p:sldId id="289" r:id="rId23"/>
    <p:sldId id="290" r:id="rId24"/>
    <p:sldId id="287" r:id="rId25"/>
    <p:sldId id="284" r:id="rId26"/>
    <p:sldId id="285" r:id="rId27"/>
    <p:sldId id="291" r:id="rId28"/>
    <p:sldId id="286" r:id="rId29"/>
    <p:sldId id="292" r:id="rId30"/>
  </p:sldIdLst>
  <p:sldSz cx="12192000" cy="6858000"/>
  <p:notesSz cx="6858000" cy="9144000"/>
  <p:defaultTextStyle>
    <a:defPPr>
      <a:defRPr lang="sma-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5226" autoAdjust="0"/>
  </p:normalViewPr>
  <p:slideViewPr>
    <p:cSldViewPr snapToGrid="0">
      <p:cViewPr varScale="1">
        <p:scale>
          <a:sx n="82" d="100"/>
          <a:sy n="82" d="100"/>
        </p:scale>
        <p:origin x="168" y="2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ma-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12FCC-A418-4E83-8840-3F60AC0C560B}" type="datetimeFigureOut">
              <a:rPr lang="sma-NO" smtClean="0"/>
              <a:t>6/7/21</a:t>
            </a:fld>
            <a:endParaRPr lang="sma-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ma-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ma-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373B8-36CB-47B6-8449-2BD02822492B}" type="slidenum">
              <a:rPr lang="sma-NO" smtClean="0"/>
              <a:t>‹#›</a:t>
            </a:fld>
            <a:endParaRPr lang="sma-NO"/>
          </a:p>
        </p:txBody>
      </p:sp>
    </p:spTree>
    <p:extLst>
      <p:ext uri="{BB962C8B-B14F-4D97-AF65-F5344CB8AC3E}">
        <p14:creationId xmlns:p14="http://schemas.microsoft.com/office/powerpoint/2010/main" val="80545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vehicle based approach, vehicles’ different parameters; acceleration, wheel angle etc. are monitored to detect driver attention. But this method is time consuming and not suitable for real-time application. </a:t>
            </a:r>
            <a:br>
              <a:rPr lang="en-GB" dirty="0"/>
            </a:br>
            <a:br>
              <a:rPr lang="en-GB" dirty="0"/>
            </a:br>
            <a:r>
              <a:rPr lang="en-GB" dirty="0"/>
              <a:t>In the second approach, different psychological parameters are measured by using wearable sensors. Common types of psychological signal that are used for driver drowsiness system are Electrooculography (EOG), Electroencephalogram (EEG), Electromyography (EMG) etc [4]. This signal based approach is quite accurate but the main problem is that to collect the data, driver has to wear some head bands or other sensor. But often, these wearable sensors make driver uncomfortable and it has a negative effect on the driver.</a:t>
            </a:r>
            <a:br>
              <a:rPr lang="en-GB" dirty="0"/>
            </a:br>
            <a:br>
              <a:rPr lang="en-GB" dirty="0"/>
            </a:br>
            <a:r>
              <a:rPr lang="en-GB" dirty="0"/>
              <a:t>The facial feature based approach uses visual features like eye or mouth region for drowsiness detection. This method has become very popular because of its potentiality and advantages. In this approach, drivers do not need to wear any sensors and it works in real-time. Another cue, head pose is also a major indicator of driver attention</a:t>
            </a:r>
            <a:endParaRPr lang="sma-NO" dirty="0"/>
          </a:p>
        </p:txBody>
      </p:sp>
      <p:sp>
        <p:nvSpPr>
          <p:cNvPr id="4" name="Slide Number Placeholder 3"/>
          <p:cNvSpPr>
            <a:spLocks noGrp="1"/>
          </p:cNvSpPr>
          <p:nvPr>
            <p:ph type="sldNum" sz="quarter" idx="5"/>
          </p:nvPr>
        </p:nvSpPr>
        <p:spPr/>
        <p:txBody>
          <a:bodyPr/>
          <a:lstStyle/>
          <a:p>
            <a:fld id="{A2E373B8-36CB-47B6-8449-2BD02822492B}" type="slidenum">
              <a:rPr lang="sma-NO" smtClean="0"/>
              <a:t>5</a:t>
            </a:fld>
            <a:endParaRPr lang="sma-NO"/>
          </a:p>
        </p:txBody>
      </p:sp>
    </p:spTree>
    <p:extLst>
      <p:ext uri="{BB962C8B-B14F-4D97-AF65-F5344CB8AC3E}">
        <p14:creationId xmlns:p14="http://schemas.microsoft.com/office/powerpoint/2010/main" val="3499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B5A7-AC33-4178-8A25-1D0BE67BDC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ma-NO"/>
          </a:p>
        </p:txBody>
      </p:sp>
      <p:sp>
        <p:nvSpPr>
          <p:cNvPr id="3" name="Subtitle 2">
            <a:extLst>
              <a:ext uri="{FF2B5EF4-FFF2-40B4-BE49-F238E27FC236}">
                <a16:creationId xmlns:a16="http://schemas.microsoft.com/office/drawing/2014/main" id="{AA996E8A-240E-4DF6-9ED8-EDBFDE6A3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ma-NO"/>
          </a:p>
        </p:txBody>
      </p:sp>
      <p:sp>
        <p:nvSpPr>
          <p:cNvPr id="4" name="Date Placeholder 3">
            <a:extLst>
              <a:ext uri="{FF2B5EF4-FFF2-40B4-BE49-F238E27FC236}">
                <a16:creationId xmlns:a16="http://schemas.microsoft.com/office/drawing/2014/main" id="{67CE8EB5-2A9C-431E-8959-944948534538}"/>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F29468B6-0137-48F3-944E-384EE845BA0F}"/>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9468B6F0-6E7D-49CC-8841-D14E49FC0B2D}"/>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43548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97AA-81A9-4004-9469-1BC9420C99EE}"/>
              </a:ext>
            </a:extLst>
          </p:cNvPr>
          <p:cNvSpPr>
            <a:spLocks noGrp="1"/>
          </p:cNvSpPr>
          <p:nvPr>
            <p:ph type="title"/>
          </p:nvPr>
        </p:nvSpPr>
        <p:spPr/>
        <p:txBody>
          <a:bodyPr/>
          <a:lstStyle/>
          <a:p>
            <a:r>
              <a:rPr lang="en-US"/>
              <a:t>Click to edit Master title style</a:t>
            </a:r>
            <a:endParaRPr lang="sma-NO"/>
          </a:p>
        </p:txBody>
      </p:sp>
      <p:sp>
        <p:nvSpPr>
          <p:cNvPr id="3" name="Vertical Text Placeholder 2">
            <a:extLst>
              <a:ext uri="{FF2B5EF4-FFF2-40B4-BE49-F238E27FC236}">
                <a16:creationId xmlns:a16="http://schemas.microsoft.com/office/drawing/2014/main" id="{47AC33B9-5E3F-4220-B9EB-51B11B7D50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FB3F434C-E5AA-4CD9-88F8-927FA5E1C2C6}"/>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B50741D6-B58F-4F04-A4EF-7CD65D5C6DF2}"/>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F0E6EE9F-5C13-4E53-8020-6338082077F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82837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C5A84-0548-4E58-8C1B-015CB16E04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ma-NO"/>
          </a:p>
        </p:txBody>
      </p:sp>
      <p:sp>
        <p:nvSpPr>
          <p:cNvPr id="3" name="Vertical Text Placeholder 2">
            <a:extLst>
              <a:ext uri="{FF2B5EF4-FFF2-40B4-BE49-F238E27FC236}">
                <a16:creationId xmlns:a16="http://schemas.microsoft.com/office/drawing/2014/main" id="{6316A211-B150-4CC3-8D4B-E64971488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EB1CE2BD-057E-4106-A04D-2ED859C553B6}"/>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36EAE08C-21E3-4FC1-BB84-A54CBA20A974}"/>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36EAEE50-FA82-45A1-B7D2-589C80BE7D8D}"/>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86959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5BD1-CACA-4B45-9026-74C349ABC797}"/>
              </a:ext>
            </a:extLst>
          </p:cNvPr>
          <p:cNvSpPr>
            <a:spLocks noGrp="1"/>
          </p:cNvSpPr>
          <p:nvPr>
            <p:ph type="title"/>
          </p:nvPr>
        </p:nvSpPr>
        <p:spPr/>
        <p:txBody>
          <a:bodyPr/>
          <a:lstStyle/>
          <a:p>
            <a:r>
              <a:rPr lang="en-US"/>
              <a:t>Click to edit Master title style</a:t>
            </a:r>
            <a:endParaRPr lang="sma-NO"/>
          </a:p>
        </p:txBody>
      </p:sp>
      <p:sp>
        <p:nvSpPr>
          <p:cNvPr id="3" name="Content Placeholder 2">
            <a:extLst>
              <a:ext uri="{FF2B5EF4-FFF2-40B4-BE49-F238E27FC236}">
                <a16:creationId xmlns:a16="http://schemas.microsoft.com/office/drawing/2014/main" id="{780BE9CB-2190-472C-A1F8-0C00D8344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357137D0-595B-40D6-BC3C-BB7594B42F86}"/>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73CDADBC-1BB5-4457-A459-E9F48499C9CC}"/>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65FEA343-D5B1-4997-9F15-FCA4441186BC}"/>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84987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9A08-1458-4EF1-8926-F6E01FEAFB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ma-NO"/>
          </a:p>
        </p:txBody>
      </p:sp>
      <p:sp>
        <p:nvSpPr>
          <p:cNvPr id="3" name="Text Placeholder 2">
            <a:extLst>
              <a:ext uri="{FF2B5EF4-FFF2-40B4-BE49-F238E27FC236}">
                <a16:creationId xmlns:a16="http://schemas.microsoft.com/office/drawing/2014/main" id="{1C168363-FC15-4150-B6F5-20C0C11B45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85DF37-E271-4235-ABF2-BB7536B3A25B}"/>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BB9130EE-56B2-4F5B-9B54-C7D9D848FD98}"/>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7A4AB381-7555-4389-B079-5132D5B357E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001881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FBD5-A659-4D14-A266-C5CFA003F124}"/>
              </a:ext>
            </a:extLst>
          </p:cNvPr>
          <p:cNvSpPr>
            <a:spLocks noGrp="1"/>
          </p:cNvSpPr>
          <p:nvPr>
            <p:ph type="title"/>
          </p:nvPr>
        </p:nvSpPr>
        <p:spPr/>
        <p:txBody>
          <a:bodyPr/>
          <a:lstStyle/>
          <a:p>
            <a:r>
              <a:rPr lang="en-US"/>
              <a:t>Click to edit Master title style</a:t>
            </a:r>
            <a:endParaRPr lang="sma-NO"/>
          </a:p>
        </p:txBody>
      </p:sp>
      <p:sp>
        <p:nvSpPr>
          <p:cNvPr id="3" name="Content Placeholder 2">
            <a:extLst>
              <a:ext uri="{FF2B5EF4-FFF2-40B4-BE49-F238E27FC236}">
                <a16:creationId xmlns:a16="http://schemas.microsoft.com/office/drawing/2014/main" id="{DE0D77F1-735F-4763-BCEF-8DE9FC2D24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Content Placeholder 3">
            <a:extLst>
              <a:ext uri="{FF2B5EF4-FFF2-40B4-BE49-F238E27FC236}">
                <a16:creationId xmlns:a16="http://schemas.microsoft.com/office/drawing/2014/main" id="{73808CE6-560A-4E23-9D3C-A3A1E84B70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5" name="Date Placeholder 4">
            <a:extLst>
              <a:ext uri="{FF2B5EF4-FFF2-40B4-BE49-F238E27FC236}">
                <a16:creationId xmlns:a16="http://schemas.microsoft.com/office/drawing/2014/main" id="{F356E5CA-ED6A-4DF1-863B-F7FBE33B8F6C}"/>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6" name="Footer Placeholder 5">
            <a:extLst>
              <a:ext uri="{FF2B5EF4-FFF2-40B4-BE49-F238E27FC236}">
                <a16:creationId xmlns:a16="http://schemas.microsoft.com/office/drawing/2014/main" id="{D254BFDA-BEB5-40CB-BB58-E777130A8128}"/>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63843B7E-F5AA-46A5-9595-E2E412AED85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53670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76FD-5573-461E-B8CB-E3B067FFF19F}"/>
              </a:ext>
            </a:extLst>
          </p:cNvPr>
          <p:cNvSpPr>
            <a:spLocks noGrp="1"/>
          </p:cNvSpPr>
          <p:nvPr>
            <p:ph type="title"/>
          </p:nvPr>
        </p:nvSpPr>
        <p:spPr>
          <a:xfrm>
            <a:off x="839788" y="365125"/>
            <a:ext cx="10515600" cy="1325563"/>
          </a:xfrm>
        </p:spPr>
        <p:txBody>
          <a:bodyPr/>
          <a:lstStyle/>
          <a:p>
            <a:r>
              <a:rPr lang="en-US"/>
              <a:t>Click to edit Master title style</a:t>
            </a:r>
            <a:endParaRPr lang="sma-NO"/>
          </a:p>
        </p:txBody>
      </p:sp>
      <p:sp>
        <p:nvSpPr>
          <p:cNvPr id="3" name="Text Placeholder 2">
            <a:extLst>
              <a:ext uri="{FF2B5EF4-FFF2-40B4-BE49-F238E27FC236}">
                <a16:creationId xmlns:a16="http://schemas.microsoft.com/office/drawing/2014/main" id="{98F901DE-7B87-4653-8049-A0E6F3FCE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D06D2-9B2B-472A-B3D0-5C226B173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5" name="Text Placeholder 4">
            <a:extLst>
              <a:ext uri="{FF2B5EF4-FFF2-40B4-BE49-F238E27FC236}">
                <a16:creationId xmlns:a16="http://schemas.microsoft.com/office/drawing/2014/main" id="{59CADE0A-0219-45B7-A9AC-14A3CED80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60C34-9EB6-4167-9A6A-4412C9CEE4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7" name="Date Placeholder 6">
            <a:extLst>
              <a:ext uri="{FF2B5EF4-FFF2-40B4-BE49-F238E27FC236}">
                <a16:creationId xmlns:a16="http://schemas.microsoft.com/office/drawing/2014/main" id="{F9906CFD-9161-4B23-B161-8F1FED31B3CE}"/>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8" name="Footer Placeholder 7">
            <a:extLst>
              <a:ext uri="{FF2B5EF4-FFF2-40B4-BE49-F238E27FC236}">
                <a16:creationId xmlns:a16="http://schemas.microsoft.com/office/drawing/2014/main" id="{9B4A3356-A6BB-4BAF-BCF7-F8DBA5379CF7}"/>
              </a:ext>
            </a:extLst>
          </p:cNvPr>
          <p:cNvSpPr>
            <a:spLocks noGrp="1"/>
          </p:cNvSpPr>
          <p:nvPr>
            <p:ph type="ftr" sz="quarter" idx="11"/>
          </p:nvPr>
        </p:nvSpPr>
        <p:spPr/>
        <p:txBody>
          <a:bodyPr/>
          <a:lstStyle/>
          <a:p>
            <a:endParaRPr lang="sma-NO"/>
          </a:p>
        </p:txBody>
      </p:sp>
      <p:sp>
        <p:nvSpPr>
          <p:cNvPr id="9" name="Slide Number Placeholder 8">
            <a:extLst>
              <a:ext uri="{FF2B5EF4-FFF2-40B4-BE49-F238E27FC236}">
                <a16:creationId xmlns:a16="http://schemas.microsoft.com/office/drawing/2014/main" id="{E27EB1E7-7D8C-4A24-912D-9118F8BBB44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613021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8C77-43B6-41F5-9E00-75151F8DFB00}"/>
              </a:ext>
            </a:extLst>
          </p:cNvPr>
          <p:cNvSpPr>
            <a:spLocks noGrp="1"/>
          </p:cNvSpPr>
          <p:nvPr>
            <p:ph type="title"/>
          </p:nvPr>
        </p:nvSpPr>
        <p:spPr/>
        <p:txBody>
          <a:bodyPr/>
          <a:lstStyle/>
          <a:p>
            <a:r>
              <a:rPr lang="en-US"/>
              <a:t>Click to edit Master title style</a:t>
            </a:r>
            <a:endParaRPr lang="sma-NO"/>
          </a:p>
        </p:txBody>
      </p:sp>
      <p:sp>
        <p:nvSpPr>
          <p:cNvPr id="3" name="Date Placeholder 2">
            <a:extLst>
              <a:ext uri="{FF2B5EF4-FFF2-40B4-BE49-F238E27FC236}">
                <a16:creationId xmlns:a16="http://schemas.microsoft.com/office/drawing/2014/main" id="{DC6AB83C-2AC0-409F-BBAC-C3482E173C1F}"/>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4" name="Footer Placeholder 3">
            <a:extLst>
              <a:ext uri="{FF2B5EF4-FFF2-40B4-BE49-F238E27FC236}">
                <a16:creationId xmlns:a16="http://schemas.microsoft.com/office/drawing/2014/main" id="{EECBAF7F-5E1C-4798-A252-BC2E4B1C6BAC}"/>
              </a:ext>
            </a:extLst>
          </p:cNvPr>
          <p:cNvSpPr>
            <a:spLocks noGrp="1"/>
          </p:cNvSpPr>
          <p:nvPr>
            <p:ph type="ftr" sz="quarter" idx="11"/>
          </p:nvPr>
        </p:nvSpPr>
        <p:spPr/>
        <p:txBody>
          <a:bodyPr/>
          <a:lstStyle/>
          <a:p>
            <a:endParaRPr lang="sma-NO"/>
          </a:p>
        </p:txBody>
      </p:sp>
      <p:sp>
        <p:nvSpPr>
          <p:cNvPr id="5" name="Slide Number Placeholder 4">
            <a:extLst>
              <a:ext uri="{FF2B5EF4-FFF2-40B4-BE49-F238E27FC236}">
                <a16:creationId xmlns:a16="http://schemas.microsoft.com/office/drawing/2014/main" id="{CF434CE5-FA20-44F2-9E68-0E53944DC72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86191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1141B-D67C-4426-9218-7AB86AE79F9F}"/>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3" name="Footer Placeholder 2">
            <a:extLst>
              <a:ext uri="{FF2B5EF4-FFF2-40B4-BE49-F238E27FC236}">
                <a16:creationId xmlns:a16="http://schemas.microsoft.com/office/drawing/2014/main" id="{67EC1B8E-9BFB-4686-A4B4-6F5F6E62622D}"/>
              </a:ext>
            </a:extLst>
          </p:cNvPr>
          <p:cNvSpPr>
            <a:spLocks noGrp="1"/>
          </p:cNvSpPr>
          <p:nvPr>
            <p:ph type="ftr" sz="quarter" idx="11"/>
          </p:nvPr>
        </p:nvSpPr>
        <p:spPr/>
        <p:txBody>
          <a:bodyPr/>
          <a:lstStyle/>
          <a:p>
            <a:endParaRPr lang="sma-NO"/>
          </a:p>
        </p:txBody>
      </p:sp>
      <p:sp>
        <p:nvSpPr>
          <p:cNvPr id="4" name="Slide Number Placeholder 3">
            <a:extLst>
              <a:ext uri="{FF2B5EF4-FFF2-40B4-BE49-F238E27FC236}">
                <a16:creationId xmlns:a16="http://schemas.microsoft.com/office/drawing/2014/main" id="{129E7B41-2C09-4282-927B-983A48DEC553}"/>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231156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9BB0-529C-44EA-9306-B84DF565B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ma-NO"/>
          </a:p>
        </p:txBody>
      </p:sp>
      <p:sp>
        <p:nvSpPr>
          <p:cNvPr id="3" name="Content Placeholder 2">
            <a:extLst>
              <a:ext uri="{FF2B5EF4-FFF2-40B4-BE49-F238E27FC236}">
                <a16:creationId xmlns:a16="http://schemas.microsoft.com/office/drawing/2014/main" id="{C262C7BF-7F24-45EC-A453-B82F81E0E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Text Placeholder 3">
            <a:extLst>
              <a:ext uri="{FF2B5EF4-FFF2-40B4-BE49-F238E27FC236}">
                <a16:creationId xmlns:a16="http://schemas.microsoft.com/office/drawing/2014/main" id="{E5516CF2-E92C-4846-A40A-F906F544C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CE65B-D428-4C5B-98F9-45B805434AC2}"/>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6" name="Footer Placeholder 5">
            <a:extLst>
              <a:ext uri="{FF2B5EF4-FFF2-40B4-BE49-F238E27FC236}">
                <a16:creationId xmlns:a16="http://schemas.microsoft.com/office/drawing/2014/main" id="{D2DB8F51-4F77-42F1-AA6A-D1FFA78BC312}"/>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A55DE89A-5603-425A-80FD-BC061DBD1A36}"/>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4054865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4311-86A1-4F0D-A417-29E70CA5D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ma-NO"/>
          </a:p>
        </p:txBody>
      </p:sp>
      <p:sp>
        <p:nvSpPr>
          <p:cNvPr id="3" name="Picture Placeholder 2">
            <a:extLst>
              <a:ext uri="{FF2B5EF4-FFF2-40B4-BE49-F238E27FC236}">
                <a16:creationId xmlns:a16="http://schemas.microsoft.com/office/drawing/2014/main" id="{06B1E216-BB7D-4253-8F61-19BDC3E664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ma-NO"/>
          </a:p>
        </p:txBody>
      </p:sp>
      <p:sp>
        <p:nvSpPr>
          <p:cNvPr id="4" name="Text Placeholder 3">
            <a:extLst>
              <a:ext uri="{FF2B5EF4-FFF2-40B4-BE49-F238E27FC236}">
                <a16:creationId xmlns:a16="http://schemas.microsoft.com/office/drawing/2014/main" id="{A9DE6D11-D5BA-4DCA-AA98-D9A999974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AA73AA-44B8-474C-9133-612D26914D50}"/>
              </a:ext>
            </a:extLst>
          </p:cNvPr>
          <p:cNvSpPr>
            <a:spLocks noGrp="1"/>
          </p:cNvSpPr>
          <p:nvPr>
            <p:ph type="dt" sz="half" idx="10"/>
          </p:nvPr>
        </p:nvSpPr>
        <p:spPr/>
        <p:txBody>
          <a:bodyPr/>
          <a:lstStyle/>
          <a:p>
            <a:fld id="{B3D765B7-F43E-41F8-BB70-846E1B2D37E7}" type="datetimeFigureOut">
              <a:rPr lang="sma-NO" smtClean="0"/>
              <a:t>6/7/21</a:t>
            </a:fld>
            <a:endParaRPr lang="sma-NO"/>
          </a:p>
        </p:txBody>
      </p:sp>
      <p:sp>
        <p:nvSpPr>
          <p:cNvPr id="6" name="Footer Placeholder 5">
            <a:extLst>
              <a:ext uri="{FF2B5EF4-FFF2-40B4-BE49-F238E27FC236}">
                <a16:creationId xmlns:a16="http://schemas.microsoft.com/office/drawing/2014/main" id="{FE43AA74-B12D-4547-8CB8-4336654C1355}"/>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78D0D9FC-3DE5-4FC9-8730-B6CC5BCE1B2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60293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387233-78DF-46EF-A843-884275454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ma-NO"/>
          </a:p>
        </p:txBody>
      </p:sp>
      <p:sp>
        <p:nvSpPr>
          <p:cNvPr id="3" name="Text Placeholder 2">
            <a:extLst>
              <a:ext uri="{FF2B5EF4-FFF2-40B4-BE49-F238E27FC236}">
                <a16:creationId xmlns:a16="http://schemas.microsoft.com/office/drawing/2014/main" id="{40F833A1-D7FE-4114-AA90-009ADA734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36F7B2DF-5B02-4F9F-BD39-1A0E1595E8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765B7-F43E-41F8-BB70-846E1B2D37E7}" type="datetimeFigureOut">
              <a:rPr lang="sma-NO" smtClean="0"/>
              <a:t>6/7/21</a:t>
            </a:fld>
            <a:endParaRPr lang="sma-NO"/>
          </a:p>
        </p:txBody>
      </p:sp>
      <p:sp>
        <p:nvSpPr>
          <p:cNvPr id="5" name="Footer Placeholder 4">
            <a:extLst>
              <a:ext uri="{FF2B5EF4-FFF2-40B4-BE49-F238E27FC236}">
                <a16:creationId xmlns:a16="http://schemas.microsoft.com/office/drawing/2014/main" id="{524AB1E8-7EFF-47ED-950D-ACA82E6C0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ma-NO"/>
          </a:p>
        </p:txBody>
      </p:sp>
      <p:sp>
        <p:nvSpPr>
          <p:cNvPr id="6" name="Slide Number Placeholder 5">
            <a:extLst>
              <a:ext uri="{FF2B5EF4-FFF2-40B4-BE49-F238E27FC236}">
                <a16:creationId xmlns:a16="http://schemas.microsoft.com/office/drawing/2014/main" id="{2AD46BAD-6151-4459-ABC3-F826BCE1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90D5D-F05C-43AA-AA16-C5AD45C55D64}" type="slidenum">
              <a:rPr lang="sma-NO" smtClean="0"/>
              <a:t>‹#›</a:t>
            </a:fld>
            <a:endParaRPr lang="sma-NO"/>
          </a:p>
        </p:txBody>
      </p:sp>
    </p:spTree>
    <p:extLst>
      <p:ext uri="{BB962C8B-B14F-4D97-AF65-F5344CB8AC3E}">
        <p14:creationId xmlns:p14="http://schemas.microsoft.com/office/powerpoint/2010/main" val="172599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ma-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0.0.0.0:2226/get_stat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121.134.129.173:7296/aut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78D4-9737-4693-B713-DEEF24B5F800}"/>
              </a:ext>
            </a:extLst>
          </p:cNvPr>
          <p:cNvSpPr>
            <a:spLocks noGrp="1"/>
          </p:cNvSpPr>
          <p:nvPr>
            <p:ph type="ctrTitle"/>
          </p:nvPr>
        </p:nvSpPr>
        <p:spPr/>
        <p:txBody>
          <a:bodyPr/>
          <a:lstStyle/>
          <a:p>
            <a:r>
              <a:rPr lang="en-GB" dirty="0"/>
              <a:t>Driver Attention Detection System </a:t>
            </a:r>
            <a:endParaRPr lang="sma-NO" dirty="0"/>
          </a:p>
        </p:txBody>
      </p:sp>
      <p:sp>
        <p:nvSpPr>
          <p:cNvPr id="3" name="Subtitle 2">
            <a:extLst>
              <a:ext uri="{FF2B5EF4-FFF2-40B4-BE49-F238E27FC236}">
                <a16:creationId xmlns:a16="http://schemas.microsoft.com/office/drawing/2014/main" id="{FE487069-5D34-459E-8868-BC5793C31CD0}"/>
              </a:ext>
            </a:extLst>
          </p:cNvPr>
          <p:cNvSpPr>
            <a:spLocks noGrp="1"/>
          </p:cNvSpPr>
          <p:nvPr>
            <p:ph type="subTitle" idx="1"/>
          </p:nvPr>
        </p:nvSpPr>
        <p:spPr/>
        <p:txBody>
          <a:bodyPr/>
          <a:lstStyle/>
          <a:p>
            <a:r>
              <a:rPr lang="en-GB" dirty="0"/>
              <a:t>By: </a:t>
            </a:r>
            <a:r>
              <a:rPr lang="sma-NO" dirty="0"/>
              <a:t>Jiyong Youn &amp; Usman</a:t>
            </a:r>
          </a:p>
          <a:p>
            <a:r>
              <a:rPr lang="sma-NO" dirty="0"/>
              <a:t>Team Attention</a:t>
            </a:r>
          </a:p>
        </p:txBody>
      </p:sp>
    </p:spTree>
    <p:extLst>
      <p:ext uri="{BB962C8B-B14F-4D97-AF65-F5344CB8AC3E}">
        <p14:creationId xmlns:p14="http://schemas.microsoft.com/office/powerpoint/2010/main" val="34870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AAF9-65C1-46E5-BDA6-586B8ED6520E}"/>
              </a:ext>
            </a:extLst>
          </p:cNvPr>
          <p:cNvSpPr>
            <a:spLocks noGrp="1"/>
          </p:cNvSpPr>
          <p:nvPr>
            <p:ph type="title"/>
          </p:nvPr>
        </p:nvSpPr>
        <p:spPr>
          <a:xfrm>
            <a:off x="1066800" y="642594"/>
            <a:ext cx="10058400" cy="795681"/>
          </a:xfrm>
        </p:spPr>
        <p:txBody>
          <a:bodyPr/>
          <a:lstStyle/>
          <a:p>
            <a:r>
              <a:rPr lang="en-US" dirty="0"/>
              <a:t>Request</a:t>
            </a:r>
            <a:endParaRPr lang="en-GB" dirty="0"/>
          </a:p>
        </p:txBody>
      </p:sp>
      <p:sp>
        <p:nvSpPr>
          <p:cNvPr id="3" name="Content Placeholder 2">
            <a:extLst>
              <a:ext uri="{FF2B5EF4-FFF2-40B4-BE49-F238E27FC236}">
                <a16:creationId xmlns:a16="http://schemas.microsoft.com/office/drawing/2014/main" id="{53186323-3ACA-492C-B8DB-9B71698A3336}"/>
              </a:ext>
            </a:extLst>
          </p:cNvPr>
          <p:cNvSpPr>
            <a:spLocks noGrp="1"/>
          </p:cNvSpPr>
          <p:nvPr>
            <p:ph idx="1"/>
          </p:nvPr>
        </p:nvSpPr>
        <p:spPr>
          <a:xfrm>
            <a:off x="1066800" y="1684020"/>
            <a:ext cx="10058400" cy="3849624"/>
          </a:xfrm>
        </p:spPr>
        <p:txBody>
          <a:bodyPr>
            <a:normAutofit/>
          </a:bodyPr>
          <a:lstStyle/>
          <a:p>
            <a:r>
              <a:rPr lang="en-GB" sz="2000" u="sng" dirty="0">
                <a:solidFill>
                  <a:schemeClr val="accent4">
                    <a:lumMod val="75000"/>
                  </a:schemeClr>
                </a:solidFill>
              </a:rPr>
              <a:t>http://121.134.129.173:7296</a:t>
            </a:r>
            <a:r>
              <a:rPr lang="en-GB" sz="2000" dirty="0">
                <a:solidFill>
                  <a:schemeClr val="accent4">
                    <a:lumMod val="75000"/>
                  </a:schemeClr>
                </a:solidFill>
                <a:hlinkClick r:id="rId2"/>
              </a:rPr>
              <a:t>/get_state</a:t>
            </a:r>
            <a:endParaRPr lang="en-GB" sz="2000" dirty="0">
              <a:solidFill>
                <a:schemeClr val="accent4">
                  <a:lumMod val="75000"/>
                </a:schemeClr>
              </a:solidFill>
            </a:endParaRPr>
          </a:p>
          <a:p>
            <a:r>
              <a:rPr lang="en-GB" sz="2000" dirty="0"/>
              <a:t>[POST]</a:t>
            </a:r>
          </a:p>
          <a:p>
            <a:r>
              <a:rPr lang="en-GB" sz="2000" dirty="0"/>
              <a:t>Headers: {Authorization: ”JWT &lt;</a:t>
            </a:r>
            <a:r>
              <a:rPr lang="en-GB" sz="2000" dirty="0" err="1"/>
              <a:t>yourtokenhere</a:t>
            </a:r>
            <a:r>
              <a:rPr lang="en-GB" sz="2000" dirty="0"/>
              <a:t>&gt;”}</a:t>
            </a:r>
          </a:p>
          <a:p>
            <a:r>
              <a:rPr lang="en-GB" sz="2000" dirty="0"/>
              <a:t>Body : </a:t>
            </a:r>
            <a:r>
              <a:rPr lang="en-GB" sz="2400" b="0" dirty="0">
                <a:solidFill>
                  <a:srgbClr val="777777"/>
                </a:solidFill>
                <a:effectLst/>
                <a:latin typeface="Consolas" panose="020B0609020204030204" pitchFamily="49" charset="0"/>
              </a:rPr>
              <a:t>{'</a:t>
            </a:r>
            <a:r>
              <a:rPr lang="en-GB" sz="2400" b="0" dirty="0">
                <a:solidFill>
                  <a:srgbClr val="448C27"/>
                </a:solidFill>
                <a:effectLst/>
                <a:latin typeface="Consolas" panose="020B0609020204030204" pitchFamily="49" charset="0"/>
              </a:rPr>
              <a:t>frame_id</a:t>
            </a:r>
            <a:r>
              <a:rPr lang="en-GB" sz="2400" b="0" dirty="0">
                <a:solidFill>
                  <a:srgbClr val="777777"/>
                </a:solidFill>
                <a:effectLst/>
                <a:latin typeface="Consolas" panose="020B0609020204030204" pitchFamily="49" charset="0"/>
              </a:rPr>
              <a:t>':</a:t>
            </a:r>
            <a:r>
              <a:rPr lang="en-GB" sz="2400" b="0" dirty="0">
                <a:solidFill>
                  <a:srgbClr val="9C5D27"/>
                </a:solidFill>
                <a:effectLst/>
                <a:latin typeface="Consolas" panose="020B0609020204030204" pitchFamily="49" charset="0"/>
              </a:rPr>
              <a:t>676</a:t>
            </a:r>
            <a:r>
              <a:rPr lang="en-GB" sz="2400" b="0" dirty="0">
                <a:solidFill>
                  <a:srgbClr val="777777"/>
                </a:solidFill>
                <a:effectLst/>
                <a:latin typeface="Consolas" panose="020B0609020204030204" pitchFamily="49" charset="0"/>
              </a:rPr>
              <a:t>,'</a:t>
            </a:r>
            <a:r>
              <a:rPr lang="en-GB" sz="2400" b="0" dirty="0">
                <a:solidFill>
                  <a:srgbClr val="448C27"/>
                </a:solidFill>
                <a:effectLst/>
                <a:latin typeface="Consolas" panose="020B0609020204030204" pitchFamily="49" charset="0"/>
              </a:rPr>
              <a:t>img</a:t>
            </a:r>
            <a:r>
              <a:rPr lang="en-GB" sz="2400" b="0" dirty="0">
                <a:solidFill>
                  <a:srgbClr val="777777"/>
                </a:solidFill>
                <a:effectLst/>
                <a:latin typeface="Consolas" panose="020B0609020204030204" pitchFamily="49" charset="0"/>
              </a:rPr>
              <a:t>’:</a:t>
            </a:r>
            <a:r>
              <a:rPr lang="en-GB" sz="2400" b="0" dirty="0">
                <a:solidFill>
                  <a:srgbClr val="7A3E9D"/>
                </a:solidFill>
                <a:effectLst/>
                <a:latin typeface="Consolas" panose="020B0609020204030204" pitchFamily="49" charset="0"/>
              </a:rPr>
              <a:t>img</a:t>
            </a:r>
            <a:r>
              <a:rPr lang="en-GB" sz="2400" b="0" dirty="0">
                <a:solidFill>
                  <a:srgbClr val="777777"/>
                </a:solidFill>
                <a:effectLst/>
                <a:latin typeface="Consolas" panose="020B0609020204030204" pitchFamily="49" charset="0"/>
              </a:rPr>
              <a:t>}</a:t>
            </a:r>
            <a:endParaRPr lang="en-GB" sz="2400" b="0" dirty="0">
              <a:solidFill>
                <a:srgbClr val="333333"/>
              </a:solidFill>
              <a:effectLst/>
              <a:latin typeface="Consolas" panose="020B0609020204030204" pitchFamily="49" charset="0"/>
            </a:endParaRPr>
          </a:p>
          <a:p>
            <a:r>
              <a:rPr lang="en-GB" sz="2000" dirty="0">
                <a:solidFill>
                  <a:schemeClr val="accent4">
                    <a:lumMod val="75000"/>
                  </a:schemeClr>
                </a:solidFill>
              </a:rPr>
              <a:t>&gt;Image is base64 encoded</a:t>
            </a:r>
          </a:p>
        </p:txBody>
      </p:sp>
      <p:sp>
        <p:nvSpPr>
          <p:cNvPr id="4" name="Title 1">
            <a:extLst>
              <a:ext uri="{FF2B5EF4-FFF2-40B4-BE49-F238E27FC236}">
                <a16:creationId xmlns:a16="http://schemas.microsoft.com/office/drawing/2014/main" id="{17ABF908-2538-4BD3-B20A-F49B5F0AC27B}"/>
              </a:ext>
            </a:extLst>
          </p:cNvPr>
          <p:cNvSpPr txBox="1">
            <a:spLocks/>
          </p:cNvSpPr>
          <p:nvPr/>
        </p:nvSpPr>
        <p:spPr>
          <a:xfrm>
            <a:off x="1066800" y="3828782"/>
            <a:ext cx="10058400" cy="1043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dirty="0"/>
              <a:t>Response (Postman)</a:t>
            </a:r>
          </a:p>
        </p:txBody>
      </p:sp>
      <p:sp>
        <p:nvSpPr>
          <p:cNvPr id="5" name="Content Placeholder 2">
            <a:extLst>
              <a:ext uri="{FF2B5EF4-FFF2-40B4-BE49-F238E27FC236}">
                <a16:creationId xmlns:a16="http://schemas.microsoft.com/office/drawing/2014/main" id="{642014EA-F992-481F-8B17-262C4D6E902E}"/>
              </a:ext>
            </a:extLst>
          </p:cNvPr>
          <p:cNvSpPr txBox="1">
            <a:spLocks/>
          </p:cNvSpPr>
          <p:nvPr/>
        </p:nvSpPr>
        <p:spPr>
          <a:xfrm>
            <a:off x="1066800" y="4713541"/>
            <a:ext cx="10058400" cy="1640205"/>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b="0" dirty="0">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frame_id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dirty="0" err="1">
                <a:solidFill>
                  <a:srgbClr val="9C5D27"/>
                </a:solidFill>
                <a:latin typeface="Consolas" panose="020B0609020204030204" pitchFamily="49" charset="0"/>
              </a:rPr>
              <a:t>frame_id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b="0" dirty="0">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state_id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b="0" dirty="0" err="1">
                <a:solidFill>
                  <a:srgbClr val="7A3E9D"/>
                </a:solidFill>
                <a:effectLst/>
                <a:latin typeface="Consolas" panose="020B0609020204030204" pitchFamily="49" charset="0"/>
              </a:rPr>
              <a:t>state_id</a:t>
            </a:r>
            <a:r>
              <a:rPr lang="en-US" sz="2000" b="0" dirty="0" err="1">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state</a:t>
            </a:r>
            <a:r>
              <a:rPr lang="en-US" sz="2000" b="0" dirty="0" err="1">
                <a:solidFill>
                  <a:srgbClr val="777777"/>
                </a:solidFill>
                <a:effectLst/>
                <a:latin typeface="Consolas" panose="020B0609020204030204" pitchFamily="49" charset="0"/>
              </a:rPr>
              <a:t>':</a:t>
            </a:r>
            <a:r>
              <a:rPr lang="en-US" sz="2000" b="0" dirty="0" err="1">
                <a:solidFill>
                  <a:srgbClr val="7A3E9D"/>
                </a:solidFill>
                <a:effectLst/>
                <a:latin typeface="Consolas" panose="020B0609020204030204" pitchFamily="49" charset="0"/>
              </a:rPr>
              <a:t>state</a:t>
            </a:r>
            <a:r>
              <a:rPr lang="en-US" sz="2000" b="0" dirty="0">
                <a:solidFill>
                  <a:srgbClr val="777777"/>
                </a:solidFill>
                <a:effectLst/>
                <a:latin typeface="Consolas" panose="020B0609020204030204" pitchFamily="49" charset="0"/>
              </a:rPr>
              <a:t>}</a:t>
            </a:r>
            <a:endParaRPr lang="en-US" sz="20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26283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37BF-D4EE-4976-818C-D1FB20917AAF}"/>
              </a:ext>
            </a:extLst>
          </p:cNvPr>
          <p:cNvSpPr>
            <a:spLocks noGrp="1"/>
          </p:cNvSpPr>
          <p:nvPr>
            <p:ph type="title"/>
          </p:nvPr>
        </p:nvSpPr>
        <p:spPr/>
        <p:txBody>
          <a:bodyPr/>
          <a:lstStyle/>
          <a:p>
            <a:r>
              <a:rPr lang="en-GB" dirty="0"/>
              <a:t>Detailed interfaces</a:t>
            </a:r>
            <a:endParaRPr lang="sma-NO" dirty="0"/>
          </a:p>
        </p:txBody>
      </p:sp>
      <p:sp>
        <p:nvSpPr>
          <p:cNvPr id="4" name="Content Placeholder 3">
            <a:extLst>
              <a:ext uri="{FF2B5EF4-FFF2-40B4-BE49-F238E27FC236}">
                <a16:creationId xmlns:a16="http://schemas.microsoft.com/office/drawing/2014/main" id="{441E597C-F025-414C-994F-116045FF598E}"/>
              </a:ext>
            </a:extLst>
          </p:cNvPr>
          <p:cNvSpPr>
            <a:spLocks noGrp="1"/>
          </p:cNvSpPr>
          <p:nvPr>
            <p:ph idx="1"/>
          </p:nvPr>
        </p:nvSpPr>
        <p:spPr/>
        <p:txBody>
          <a:bodyPr/>
          <a:lstStyle/>
          <a:p>
            <a:r>
              <a:rPr lang="en-KR" dirty="0"/>
              <a:t>Python based deep-learning backend, with HTTP server to talk with the client</a:t>
            </a:r>
          </a:p>
          <a:p>
            <a:pPr lvl="1"/>
            <a:r>
              <a:rPr lang="en-KR" dirty="0"/>
              <a:t>Flask</a:t>
            </a:r>
            <a:r>
              <a:rPr lang="en-GB" dirty="0"/>
              <a:t> Restful</a:t>
            </a:r>
            <a:endParaRPr lang="en-KR" dirty="0"/>
          </a:p>
          <a:p>
            <a:pPr lvl="1"/>
            <a:r>
              <a:rPr lang="en-KR" dirty="0"/>
              <a:t>Deep learning library</a:t>
            </a:r>
          </a:p>
          <a:p>
            <a:r>
              <a:rPr lang="en-KR" dirty="0"/>
              <a:t>Custom-build Android app work as the client, sending taken picture and receiving the response</a:t>
            </a:r>
          </a:p>
          <a:p>
            <a:pPr lvl="1"/>
            <a:r>
              <a:rPr lang="en-KR" dirty="0"/>
              <a:t>Android CameraV2 API</a:t>
            </a:r>
          </a:p>
          <a:p>
            <a:pPr lvl="1"/>
            <a:r>
              <a:rPr lang="en-US" dirty="0"/>
              <a:t>Connection with the server u</a:t>
            </a:r>
            <a:r>
              <a:rPr lang="en-KR" dirty="0"/>
              <a:t>sing LTE network</a:t>
            </a:r>
          </a:p>
        </p:txBody>
      </p:sp>
    </p:spTree>
    <p:extLst>
      <p:ext uri="{BB962C8B-B14F-4D97-AF65-F5344CB8AC3E}">
        <p14:creationId xmlns:p14="http://schemas.microsoft.com/office/powerpoint/2010/main" val="391276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2D9C-5B0E-450E-9D98-1A30288DCE59}"/>
              </a:ext>
            </a:extLst>
          </p:cNvPr>
          <p:cNvSpPr>
            <a:spLocks noGrp="1"/>
          </p:cNvSpPr>
          <p:nvPr>
            <p:ph type="title"/>
          </p:nvPr>
        </p:nvSpPr>
        <p:spPr/>
        <p:txBody>
          <a:bodyPr/>
          <a:lstStyle/>
          <a:p>
            <a:r>
              <a:rPr lang="sma-NO" dirty="0"/>
              <a:t>System Overview </a:t>
            </a:r>
          </a:p>
        </p:txBody>
      </p:sp>
      <p:sp>
        <p:nvSpPr>
          <p:cNvPr id="3" name="Content Placeholder 2">
            <a:extLst>
              <a:ext uri="{FF2B5EF4-FFF2-40B4-BE49-F238E27FC236}">
                <a16:creationId xmlns:a16="http://schemas.microsoft.com/office/drawing/2014/main" id="{158ABDAE-DCE9-41F6-8D2E-F06E971DA65F}"/>
              </a:ext>
            </a:extLst>
          </p:cNvPr>
          <p:cNvSpPr>
            <a:spLocks noGrp="1"/>
          </p:cNvSpPr>
          <p:nvPr>
            <p:ph idx="1"/>
          </p:nvPr>
        </p:nvSpPr>
        <p:spPr/>
        <p:txBody>
          <a:bodyPr/>
          <a:lstStyle/>
          <a:p>
            <a:r>
              <a:rPr lang="en-GB" dirty="0"/>
              <a:t>Attention detection</a:t>
            </a:r>
          </a:p>
          <a:p>
            <a:pPr lvl="1"/>
            <a:r>
              <a:rPr lang="sma-NO" dirty="0"/>
              <a:t>Kaggle Dataset: ‘State Farm Distracted Driver Detection’ competition</a:t>
            </a:r>
          </a:p>
          <a:p>
            <a:r>
              <a:rPr lang="sma-NO" dirty="0"/>
              <a:t>Communication between the client and the server</a:t>
            </a:r>
          </a:p>
          <a:p>
            <a:pPr lvl="1"/>
            <a:r>
              <a:rPr lang="sma-NO" dirty="0"/>
              <a:t>RESTful API system: Built on top of HTTP</a:t>
            </a:r>
          </a:p>
          <a:p>
            <a:pPr lvl="1"/>
            <a:r>
              <a:rPr lang="sma-NO" dirty="0"/>
              <a:t>Using token-based authentication system to distinguish users</a:t>
            </a:r>
          </a:p>
          <a:p>
            <a:pPr lvl="1"/>
            <a:r>
              <a:rPr lang="sma-NO" dirty="0"/>
              <a:t>Industry-standard formats (JSON, HTTP Form, ...)</a:t>
            </a:r>
          </a:p>
        </p:txBody>
      </p:sp>
    </p:spTree>
    <p:extLst>
      <p:ext uri="{BB962C8B-B14F-4D97-AF65-F5344CB8AC3E}">
        <p14:creationId xmlns:p14="http://schemas.microsoft.com/office/powerpoint/2010/main" val="56245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76A7-3326-49B4-B9CC-1EB1976D9B6B}"/>
              </a:ext>
            </a:extLst>
          </p:cNvPr>
          <p:cNvSpPr>
            <a:spLocks noGrp="1"/>
          </p:cNvSpPr>
          <p:nvPr>
            <p:ph type="title"/>
          </p:nvPr>
        </p:nvSpPr>
        <p:spPr/>
        <p:txBody>
          <a:bodyPr/>
          <a:lstStyle/>
          <a:p>
            <a:r>
              <a:rPr lang="en-GB" dirty="0"/>
              <a:t>Attention Detection Techniques</a:t>
            </a:r>
            <a:endParaRPr lang="sma-NO" dirty="0"/>
          </a:p>
        </p:txBody>
      </p:sp>
      <p:sp>
        <p:nvSpPr>
          <p:cNvPr id="3" name="Content Placeholder 2">
            <a:extLst>
              <a:ext uri="{FF2B5EF4-FFF2-40B4-BE49-F238E27FC236}">
                <a16:creationId xmlns:a16="http://schemas.microsoft.com/office/drawing/2014/main" id="{CE78E4FA-40BA-4EBE-AC5C-58B5C5DD91AD}"/>
              </a:ext>
            </a:extLst>
          </p:cNvPr>
          <p:cNvSpPr>
            <a:spLocks noGrp="1"/>
          </p:cNvSpPr>
          <p:nvPr>
            <p:ph idx="1"/>
          </p:nvPr>
        </p:nvSpPr>
        <p:spPr/>
        <p:txBody>
          <a:bodyPr/>
          <a:lstStyle/>
          <a:p>
            <a:r>
              <a:rPr lang="en-GB" dirty="0"/>
              <a:t>Classical image processing based Techniques </a:t>
            </a:r>
          </a:p>
          <a:p>
            <a:pPr lvl="1"/>
            <a:r>
              <a:rPr lang="sma-NO" b="0" i="0" dirty="0">
                <a:solidFill>
                  <a:srgbClr val="111111"/>
                </a:solidFill>
                <a:effectLst/>
                <a:latin typeface="Roboto" panose="02000000000000000000" pitchFamily="2" charset="0"/>
              </a:rPr>
              <a:t>Viola-Jones Algorithm</a:t>
            </a:r>
            <a:r>
              <a:rPr lang="en-GB" b="0" i="0" dirty="0">
                <a:solidFill>
                  <a:srgbClr val="111111"/>
                </a:solidFill>
                <a:effectLst/>
                <a:latin typeface="Roboto" panose="02000000000000000000" pitchFamily="2" charset="0"/>
              </a:rPr>
              <a:t> for Face and Eyes </a:t>
            </a:r>
          </a:p>
          <a:p>
            <a:pPr lvl="2"/>
            <a:r>
              <a:rPr lang="en-GB" dirty="0">
                <a:solidFill>
                  <a:srgbClr val="111111"/>
                </a:solidFill>
                <a:latin typeface="Roboto" panose="02000000000000000000" pitchFamily="2" charset="0"/>
              </a:rPr>
              <a:t>Difficult to detect the eyes state in glasses </a:t>
            </a:r>
          </a:p>
          <a:p>
            <a:pPr lvl="2"/>
            <a:r>
              <a:rPr lang="en-GB" dirty="0">
                <a:solidFill>
                  <a:srgbClr val="111111"/>
                </a:solidFill>
                <a:latin typeface="Roboto" panose="02000000000000000000" pitchFamily="2" charset="0"/>
              </a:rPr>
              <a:t>Facial expressions cannot be used in mask</a:t>
            </a:r>
          </a:p>
          <a:p>
            <a:pPr lvl="2"/>
            <a:r>
              <a:rPr lang="en-GB" dirty="0">
                <a:solidFill>
                  <a:srgbClr val="111111"/>
                </a:solidFill>
                <a:latin typeface="Roboto" panose="02000000000000000000" pitchFamily="2" charset="0"/>
              </a:rPr>
              <a:t>Body part actions are </a:t>
            </a:r>
            <a:r>
              <a:rPr lang="en-GB">
                <a:solidFill>
                  <a:srgbClr val="111111"/>
                </a:solidFill>
                <a:latin typeface="Roboto" panose="02000000000000000000" pitchFamily="2" charset="0"/>
              </a:rPr>
              <a:t>not considered </a:t>
            </a:r>
            <a:endParaRPr lang="en-GB" dirty="0"/>
          </a:p>
          <a:p>
            <a:r>
              <a:rPr lang="en-GB" dirty="0"/>
              <a:t>Deep Learning Based Techniques </a:t>
            </a:r>
          </a:p>
          <a:p>
            <a:pPr lvl="1"/>
            <a:r>
              <a:rPr lang="en-GB" dirty="0"/>
              <a:t>Data driven approaches </a:t>
            </a:r>
          </a:p>
          <a:p>
            <a:pPr lvl="2"/>
            <a:r>
              <a:rPr lang="en-GB" dirty="0"/>
              <a:t>Availability of data is necessary </a:t>
            </a:r>
            <a:endParaRPr lang="sma-NO" dirty="0"/>
          </a:p>
        </p:txBody>
      </p:sp>
      <p:pic>
        <p:nvPicPr>
          <p:cNvPr id="1026" name="Picture 2" descr="COVID-19: Face Mask Detector with OpenCV, Keras/TensorFlow, and Deep  Learning - PyImageSearch">
            <a:extLst>
              <a:ext uri="{FF2B5EF4-FFF2-40B4-BE49-F238E27FC236}">
                <a16:creationId xmlns:a16="http://schemas.microsoft.com/office/drawing/2014/main" id="{79245E83-DEEB-48D6-A9C9-C778A0D3D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78" t="15181" r="24882" b="5855"/>
          <a:stretch/>
        </p:blipFill>
        <p:spPr bwMode="auto">
          <a:xfrm>
            <a:off x="10378440" y="1825625"/>
            <a:ext cx="1714500" cy="2117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of Real-time Drowsiness Detection System using Dlib">
            <a:extLst>
              <a:ext uri="{FF2B5EF4-FFF2-40B4-BE49-F238E27FC236}">
                <a16:creationId xmlns:a16="http://schemas.microsoft.com/office/drawing/2014/main" id="{2BAB89EE-1CE4-498D-A026-FE5C0BCC0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41" t="16171" r="27452"/>
          <a:stretch/>
        </p:blipFill>
        <p:spPr bwMode="auto">
          <a:xfrm>
            <a:off x="8561070" y="1825625"/>
            <a:ext cx="1714500" cy="211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8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pic>
        <p:nvPicPr>
          <p:cNvPr id="1026" name="Picture 2" descr="alt text">
            <a:extLst>
              <a:ext uri="{FF2B5EF4-FFF2-40B4-BE49-F238E27FC236}">
                <a16:creationId xmlns:a16="http://schemas.microsoft.com/office/drawing/2014/main" id="{A5424B4B-8E68-4F43-B9BB-9CC4B0810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93" y="2344784"/>
            <a:ext cx="10287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8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graphicFrame>
        <p:nvGraphicFramePr>
          <p:cNvPr id="4" name="Table 4">
            <a:extLst>
              <a:ext uri="{FF2B5EF4-FFF2-40B4-BE49-F238E27FC236}">
                <a16:creationId xmlns:a16="http://schemas.microsoft.com/office/drawing/2014/main" id="{A5FC70DB-DE73-48AC-84E2-D40172F5DE9D}"/>
              </a:ext>
            </a:extLst>
          </p:cNvPr>
          <p:cNvGraphicFramePr>
            <a:graphicFrameLocks noGrp="1"/>
          </p:cNvGraphicFramePr>
          <p:nvPr/>
        </p:nvGraphicFramePr>
        <p:xfrm>
          <a:off x="177553" y="2894695"/>
          <a:ext cx="11159385" cy="1437640"/>
        </p:xfrm>
        <a:graphic>
          <a:graphicData uri="http://schemas.openxmlformats.org/drawingml/2006/table">
            <a:tbl>
              <a:tblPr firstRow="1" bandRow="1">
                <a:tableStyleId>{5C22544A-7EE6-4342-B048-85BDC9FD1C3A}</a:tableStyleId>
              </a:tblPr>
              <a:tblGrid>
                <a:gridCol w="811319">
                  <a:extLst>
                    <a:ext uri="{9D8B030D-6E8A-4147-A177-3AD203B41FA5}">
                      <a16:colId xmlns:a16="http://schemas.microsoft.com/office/drawing/2014/main" val="2617003875"/>
                    </a:ext>
                  </a:extLst>
                </a:gridCol>
                <a:gridCol w="981750">
                  <a:extLst>
                    <a:ext uri="{9D8B030D-6E8A-4147-A177-3AD203B41FA5}">
                      <a16:colId xmlns:a16="http://schemas.microsoft.com/office/drawing/2014/main" val="787731347"/>
                    </a:ext>
                  </a:extLst>
                </a:gridCol>
                <a:gridCol w="870765">
                  <a:extLst>
                    <a:ext uri="{9D8B030D-6E8A-4147-A177-3AD203B41FA5}">
                      <a16:colId xmlns:a16="http://schemas.microsoft.com/office/drawing/2014/main" val="1055722164"/>
                    </a:ext>
                  </a:extLst>
                </a:gridCol>
                <a:gridCol w="1061944">
                  <a:extLst>
                    <a:ext uri="{9D8B030D-6E8A-4147-A177-3AD203B41FA5}">
                      <a16:colId xmlns:a16="http://schemas.microsoft.com/office/drawing/2014/main" val="47358907"/>
                    </a:ext>
                  </a:extLst>
                </a:gridCol>
                <a:gridCol w="1150167">
                  <a:extLst>
                    <a:ext uri="{9D8B030D-6E8A-4147-A177-3AD203B41FA5}">
                      <a16:colId xmlns:a16="http://schemas.microsoft.com/office/drawing/2014/main" val="1856642854"/>
                    </a:ext>
                  </a:extLst>
                </a:gridCol>
                <a:gridCol w="973720">
                  <a:extLst>
                    <a:ext uri="{9D8B030D-6E8A-4147-A177-3AD203B41FA5}">
                      <a16:colId xmlns:a16="http://schemas.microsoft.com/office/drawing/2014/main" val="2115264390"/>
                    </a:ext>
                  </a:extLst>
                </a:gridCol>
                <a:gridCol w="1061944">
                  <a:extLst>
                    <a:ext uri="{9D8B030D-6E8A-4147-A177-3AD203B41FA5}">
                      <a16:colId xmlns:a16="http://schemas.microsoft.com/office/drawing/2014/main" val="2962853439"/>
                    </a:ext>
                  </a:extLst>
                </a:gridCol>
                <a:gridCol w="1061944">
                  <a:extLst>
                    <a:ext uri="{9D8B030D-6E8A-4147-A177-3AD203B41FA5}">
                      <a16:colId xmlns:a16="http://schemas.microsoft.com/office/drawing/2014/main" val="109409511"/>
                    </a:ext>
                  </a:extLst>
                </a:gridCol>
                <a:gridCol w="1061944">
                  <a:extLst>
                    <a:ext uri="{9D8B030D-6E8A-4147-A177-3AD203B41FA5}">
                      <a16:colId xmlns:a16="http://schemas.microsoft.com/office/drawing/2014/main" val="3179492538"/>
                    </a:ext>
                  </a:extLst>
                </a:gridCol>
                <a:gridCol w="1061944">
                  <a:extLst>
                    <a:ext uri="{9D8B030D-6E8A-4147-A177-3AD203B41FA5}">
                      <a16:colId xmlns:a16="http://schemas.microsoft.com/office/drawing/2014/main" val="944887184"/>
                    </a:ext>
                  </a:extLst>
                </a:gridCol>
                <a:gridCol w="1061944">
                  <a:extLst>
                    <a:ext uri="{9D8B030D-6E8A-4147-A177-3AD203B41FA5}">
                      <a16:colId xmlns:a16="http://schemas.microsoft.com/office/drawing/2014/main" val="33964275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Safe </a:t>
                      </a:r>
                      <a:br>
                        <a:rPr lang="en-GB" sz="1600" dirty="0"/>
                      </a:br>
                      <a:r>
                        <a:rPr lang="en-GB" sz="1600" dirty="0"/>
                        <a:t>Driving </a:t>
                      </a:r>
                      <a:endParaRPr lang="sma-NO" sz="1600" dirty="0"/>
                    </a:p>
                  </a:txBody>
                  <a:tcPr/>
                </a:tc>
                <a:tc>
                  <a:txBody>
                    <a:bodyPr/>
                    <a:lstStyle/>
                    <a:p>
                      <a:r>
                        <a:rPr lang="en-GB" sz="1600" dirty="0"/>
                        <a:t>Reaching </a:t>
                      </a:r>
                      <a:br>
                        <a:rPr lang="en-GB" sz="1600" dirty="0"/>
                      </a:br>
                      <a:r>
                        <a:rPr lang="en-GB" sz="1600" dirty="0"/>
                        <a:t>behind </a:t>
                      </a:r>
                      <a:endParaRPr lang="sma-NO" sz="1600" dirty="0"/>
                    </a:p>
                  </a:txBody>
                  <a:tcPr/>
                </a:tc>
                <a:tc>
                  <a:txBody>
                    <a:bodyPr/>
                    <a:lstStyle/>
                    <a:p>
                      <a:r>
                        <a:rPr lang="en-GB" sz="1600" dirty="0"/>
                        <a:t>On Phone Left</a:t>
                      </a:r>
                      <a:endParaRPr lang="sma-NO" sz="1600" dirty="0"/>
                    </a:p>
                  </a:txBody>
                  <a:tcPr/>
                </a:tc>
                <a:tc>
                  <a:txBody>
                    <a:bodyPr/>
                    <a:lstStyle/>
                    <a:p>
                      <a:r>
                        <a:rPr lang="en-GB" sz="1600" dirty="0"/>
                        <a:t>Texting</a:t>
                      </a:r>
                      <a:br>
                        <a:rPr lang="en-GB" sz="1600" dirty="0"/>
                      </a:br>
                      <a:r>
                        <a:rPr lang="en-GB" sz="1600" dirty="0"/>
                        <a:t>Left hand</a:t>
                      </a:r>
                      <a:endParaRPr lang="sma-NO" sz="1600" dirty="0"/>
                    </a:p>
                  </a:txBody>
                  <a:tcPr/>
                </a:tc>
                <a:tc>
                  <a:txBody>
                    <a:bodyPr/>
                    <a:lstStyle/>
                    <a:p>
                      <a:r>
                        <a:rPr lang="en-GB" sz="1600" dirty="0"/>
                        <a:t>Texting </a:t>
                      </a:r>
                      <a:br>
                        <a:rPr lang="en-GB" sz="1600" dirty="0"/>
                      </a:br>
                      <a:r>
                        <a:rPr lang="en-GB" sz="1600" dirty="0"/>
                        <a:t>Right hand</a:t>
                      </a:r>
                      <a:endParaRPr lang="sma-NO"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On Phone Right</a:t>
                      </a:r>
                      <a:endParaRPr lang="sma-NO" sz="1600" dirty="0"/>
                    </a:p>
                    <a:p>
                      <a:endParaRPr lang="sma-NO" sz="1600" dirty="0"/>
                    </a:p>
                  </a:txBody>
                  <a:tcPr/>
                </a:tc>
                <a:tc>
                  <a:txBody>
                    <a:bodyPr/>
                    <a:lstStyle/>
                    <a:p>
                      <a:r>
                        <a:rPr lang="en-GB" sz="1600" dirty="0"/>
                        <a:t>Setting the Music System</a:t>
                      </a:r>
                      <a:endParaRPr lang="sma-NO" sz="1600" dirty="0"/>
                    </a:p>
                  </a:txBody>
                  <a:tcPr/>
                </a:tc>
                <a:tc>
                  <a:txBody>
                    <a:bodyPr/>
                    <a:lstStyle/>
                    <a:p>
                      <a:r>
                        <a:rPr lang="en-GB" sz="1600" dirty="0"/>
                        <a:t>Drinking </a:t>
                      </a:r>
                      <a:endParaRPr lang="sma-NO" sz="1600" dirty="0"/>
                    </a:p>
                  </a:txBody>
                  <a:tcPr/>
                </a:tc>
                <a:tc>
                  <a:txBody>
                    <a:bodyPr/>
                    <a:lstStyle/>
                    <a:p>
                      <a:r>
                        <a:rPr lang="en-GB" sz="1600" dirty="0"/>
                        <a:t>Reaching Behind</a:t>
                      </a:r>
                      <a:endParaRPr lang="sma-NO" sz="1600" dirty="0"/>
                    </a:p>
                  </a:txBody>
                  <a:tcPr/>
                </a:tc>
                <a:tc>
                  <a:txBody>
                    <a:bodyPr/>
                    <a:lstStyle/>
                    <a:p>
                      <a:r>
                        <a:rPr lang="en-GB" sz="1600" dirty="0"/>
                        <a:t>Touching Face</a:t>
                      </a:r>
                      <a:endParaRPr lang="sma-NO" sz="1600" dirty="0"/>
                    </a:p>
                  </a:txBody>
                  <a:tcPr/>
                </a:tc>
                <a:tc>
                  <a:txBody>
                    <a:bodyPr/>
                    <a:lstStyle/>
                    <a:p>
                      <a:r>
                        <a:rPr lang="en-GB" sz="1600" dirty="0"/>
                        <a:t>Looking at Right</a:t>
                      </a:r>
                      <a:endParaRPr lang="sma-NO" sz="1600" dirty="0"/>
                    </a:p>
                  </a:txBody>
                  <a:tcPr/>
                </a:tc>
                <a:extLst>
                  <a:ext uri="{0D108BD9-81ED-4DB2-BD59-A6C34878D82A}">
                    <a16:rowId xmlns:a16="http://schemas.microsoft.com/office/drawing/2014/main" val="2080821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2,489</a:t>
                      </a:r>
                      <a:endParaRPr lang="sma-NO" sz="1600" dirty="0"/>
                    </a:p>
                  </a:txBody>
                  <a:tcPr/>
                </a:tc>
                <a:tc>
                  <a:txBody>
                    <a:bodyPr/>
                    <a:lstStyle/>
                    <a:p>
                      <a:r>
                        <a:rPr lang="en-GB" sz="1600" dirty="0"/>
                        <a:t>2,002</a:t>
                      </a:r>
                      <a:endParaRPr lang="sma-NO" sz="1600" dirty="0"/>
                    </a:p>
                  </a:txBody>
                  <a:tcPr/>
                </a:tc>
                <a:tc>
                  <a:txBody>
                    <a:bodyPr/>
                    <a:lstStyle/>
                    <a:p>
                      <a:r>
                        <a:rPr lang="en-GB" sz="1600" dirty="0"/>
                        <a:t>2,317</a:t>
                      </a:r>
                      <a:endParaRPr lang="sma-NO" sz="1600" dirty="0"/>
                    </a:p>
                  </a:txBody>
                  <a:tcPr/>
                </a:tc>
                <a:tc>
                  <a:txBody>
                    <a:bodyPr/>
                    <a:lstStyle/>
                    <a:p>
                      <a:r>
                        <a:rPr lang="en-GB" sz="1600" dirty="0"/>
                        <a:t>2,346</a:t>
                      </a:r>
                      <a:endParaRPr lang="sma-NO" sz="1600" dirty="0"/>
                    </a:p>
                  </a:txBody>
                  <a:tcPr/>
                </a:tc>
                <a:tc>
                  <a:txBody>
                    <a:bodyPr/>
                    <a:lstStyle/>
                    <a:p>
                      <a:r>
                        <a:rPr lang="en-GB" sz="1600" dirty="0"/>
                        <a:t>2,267</a:t>
                      </a:r>
                      <a:endParaRPr lang="sma-NO" sz="1600" dirty="0"/>
                    </a:p>
                  </a:txBody>
                  <a:tcPr/>
                </a:tc>
                <a:tc>
                  <a:txBody>
                    <a:bodyPr/>
                    <a:lstStyle/>
                    <a:p>
                      <a:r>
                        <a:rPr lang="en-GB" sz="1600" dirty="0"/>
                        <a:t>2,326</a:t>
                      </a:r>
                      <a:endParaRPr lang="sma-NO" sz="1600" dirty="0"/>
                    </a:p>
                  </a:txBody>
                  <a:tcPr/>
                </a:tc>
                <a:tc>
                  <a:txBody>
                    <a:bodyPr/>
                    <a:lstStyle/>
                    <a:p>
                      <a:r>
                        <a:rPr lang="en-GB" sz="1600" dirty="0"/>
                        <a:t>2,312</a:t>
                      </a:r>
                      <a:endParaRPr lang="sma-NO" sz="1600" dirty="0"/>
                    </a:p>
                  </a:txBody>
                  <a:tcPr/>
                </a:tc>
                <a:tc>
                  <a:txBody>
                    <a:bodyPr/>
                    <a:lstStyle/>
                    <a:p>
                      <a:r>
                        <a:rPr lang="en-GB" sz="1600" dirty="0"/>
                        <a:t>2,325</a:t>
                      </a:r>
                      <a:endParaRPr lang="sma-NO" sz="1600" dirty="0"/>
                    </a:p>
                  </a:txBody>
                  <a:tcPr/>
                </a:tc>
                <a:tc>
                  <a:txBody>
                    <a:bodyPr/>
                    <a:lstStyle/>
                    <a:p>
                      <a:r>
                        <a:rPr lang="en-GB" sz="1600" dirty="0"/>
                        <a:t>2,002</a:t>
                      </a:r>
                      <a:endParaRPr lang="sma-NO" sz="1600" dirty="0"/>
                    </a:p>
                  </a:txBody>
                  <a:tcPr/>
                </a:tc>
                <a:tc>
                  <a:txBody>
                    <a:bodyPr/>
                    <a:lstStyle/>
                    <a:p>
                      <a:r>
                        <a:rPr lang="en-GB" sz="1600" dirty="0"/>
                        <a:t>1,911</a:t>
                      </a:r>
                      <a:endParaRPr lang="sma-NO" sz="1600" dirty="0"/>
                    </a:p>
                  </a:txBody>
                  <a:tcPr/>
                </a:tc>
                <a:tc>
                  <a:txBody>
                    <a:bodyPr/>
                    <a:lstStyle/>
                    <a:p>
                      <a:r>
                        <a:rPr lang="en-GB" sz="1600" dirty="0"/>
                        <a:t>2,129</a:t>
                      </a:r>
                      <a:endParaRPr lang="sma-NO" sz="1600" dirty="0"/>
                    </a:p>
                  </a:txBody>
                  <a:tcPr/>
                </a:tc>
                <a:extLst>
                  <a:ext uri="{0D108BD9-81ED-4DB2-BD59-A6C34878D82A}">
                    <a16:rowId xmlns:a16="http://schemas.microsoft.com/office/drawing/2014/main" val="2405616690"/>
                  </a:ext>
                </a:extLst>
              </a:tr>
            </a:tbl>
          </a:graphicData>
        </a:graphic>
      </p:graphicFrame>
    </p:spTree>
    <p:extLst>
      <p:ext uri="{BB962C8B-B14F-4D97-AF65-F5344CB8AC3E}">
        <p14:creationId xmlns:p14="http://schemas.microsoft.com/office/powerpoint/2010/main" val="120183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graphicFrame>
        <p:nvGraphicFramePr>
          <p:cNvPr id="4" name="Table 4">
            <a:extLst>
              <a:ext uri="{FF2B5EF4-FFF2-40B4-BE49-F238E27FC236}">
                <a16:creationId xmlns:a16="http://schemas.microsoft.com/office/drawing/2014/main" id="{A5FC70DB-DE73-48AC-84E2-D40172F5DE9D}"/>
              </a:ext>
            </a:extLst>
          </p:cNvPr>
          <p:cNvGraphicFramePr>
            <a:graphicFrameLocks noGrp="1"/>
          </p:cNvGraphicFramePr>
          <p:nvPr>
            <p:extLst>
              <p:ext uri="{D42A27DB-BD31-4B8C-83A1-F6EECF244321}">
                <p14:modId xmlns:p14="http://schemas.microsoft.com/office/powerpoint/2010/main" val="2564574374"/>
              </p:ext>
            </p:extLst>
          </p:nvPr>
        </p:nvGraphicFramePr>
        <p:xfrm>
          <a:off x="838200" y="3012390"/>
          <a:ext cx="10097441" cy="1437640"/>
        </p:xfrm>
        <a:graphic>
          <a:graphicData uri="http://schemas.openxmlformats.org/drawingml/2006/table">
            <a:tbl>
              <a:tblPr firstRow="1" bandRow="1">
                <a:tableStyleId>{5C22544A-7EE6-4342-B048-85BDC9FD1C3A}</a:tableStyleId>
              </a:tblPr>
              <a:tblGrid>
                <a:gridCol w="811319">
                  <a:extLst>
                    <a:ext uri="{9D8B030D-6E8A-4147-A177-3AD203B41FA5}">
                      <a16:colId xmlns:a16="http://schemas.microsoft.com/office/drawing/2014/main" val="2617003875"/>
                    </a:ext>
                  </a:extLst>
                </a:gridCol>
                <a:gridCol w="981750">
                  <a:extLst>
                    <a:ext uri="{9D8B030D-6E8A-4147-A177-3AD203B41FA5}">
                      <a16:colId xmlns:a16="http://schemas.microsoft.com/office/drawing/2014/main" val="787731347"/>
                    </a:ext>
                  </a:extLst>
                </a:gridCol>
                <a:gridCol w="870765">
                  <a:extLst>
                    <a:ext uri="{9D8B030D-6E8A-4147-A177-3AD203B41FA5}">
                      <a16:colId xmlns:a16="http://schemas.microsoft.com/office/drawing/2014/main" val="1055722164"/>
                    </a:ext>
                  </a:extLst>
                </a:gridCol>
                <a:gridCol w="1061944">
                  <a:extLst>
                    <a:ext uri="{9D8B030D-6E8A-4147-A177-3AD203B41FA5}">
                      <a16:colId xmlns:a16="http://schemas.microsoft.com/office/drawing/2014/main" val="47358907"/>
                    </a:ext>
                  </a:extLst>
                </a:gridCol>
                <a:gridCol w="1150167">
                  <a:extLst>
                    <a:ext uri="{9D8B030D-6E8A-4147-A177-3AD203B41FA5}">
                      <a16:colId xmlns:a16="http://schemas.microsoft.com/office/drawing/2014/main" val="1856642854"/>
                    </a:ext>
                  </a:extLst>
                </a:gridCol>
                <a:gridCol w="973720">
                  <a:extLst>
                    <a:ext uri="{9D8B030D-6E8A-4147-A177-3AD203B41FA5}">
                      <a16:colId xmlns:a16="http://schemas.microsoft.com/office/drawing/2014/main" val="2115264390"/>
                    </a:ext>
                  </a:extLst>
                </a:gridCol>
                <a:gridCol w="1061944">
                  <a:extLst>
                    <a:ext uri="{9D8B030D-6E8A-4147-A177-3AD203B41FA5}">
                      <a16:colId xmlns:a16="http://schemas.microsoft.com/office/drawing/2014/main" val="2962853439"/>
                    </a:ext>
                  </a:extLst>
                </a:gridCol>
                <a:gridCol w="1061944">
                  <a:extLst>
                    <a:ext uri="{9D8B030D-6E8A-4147-A177-3AD203B41FA5}">
                      <a16:colId xmlns:a16="http://schemas.microsoft.com/office/drawing/2014/main" val="109409511"/>
                    </a:ext>
                  </a:extLst>
                </a:gridCol>
                <a:gridCol w="1061944">
                  <a:extLst>
                    <a:ext uri="{9D8B030D-6E8A-4147-A177-3AD203B41FA5}">
                      <a16:colId xmlns:a16="http://schemas.microsoft.com/office/drawing/2014/main" val="944887184"/>
                    </a:ext>
                  </a:extLst>
                </a:gridCol>
                <a:gridCol w="1061944">
                  <a:extLst>
                    <a:ext uri="{9D8B030D-6E8A-4147-A177-3AD203B41FA5}">
                      <a16:colId xmlns:a16="http://schemas.microsoft.com/office/drawing/2014/main" val="33964275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Safe </a:t>
                      </a:r>
                      <a:br>
                        <a:rPr lang="en-GB" sz="1600" dirty="0"/>
                      </a:br>
                      <a:r>
                        <a:rPr lang="en-GB" sz="1600" dirty="0"/>
                        <a:t>Driving </a:t>
                      </a:r>
                      <a:endParaRPr lang="sma-NO" sz="1600" dirty="0"/>
                    </a:p>
                  </a:txBody>
                  <a:tcPr/>
                </a:tc>
                <a:tc>
                  <a:txBody>
                    <a:bodyPr/>
                    <a:lstStyle/>
                    <a:p>
                      <a:r>
                        <a:rPr lang="en-GB" sz="1600" dirty="0"/>
                        <a:t>Reaching </a:t>
                      </a:r>
                      <a:br>
                        <a:rPr lang="en-GB" sz="1600" dirty="0"/>
                      </a:br>
                      <a:r>
                        <a:rPr lang="en-GB" sz="1600" dirty="0"/>
                        <a:t>behind </a:t>
                      </a:r>
                      <a:endParaRPr lang="sma-NO" sz="1600" dirty="0"/>
                    </a:p>
                  </a:txBody>
                  <a:tcPr/>
                </a:tc>
                <a:tc>
                  <a:txBody>
                    <a:bodyPr/>
                    <a:lstStyle/>
                    <a:p>
                      <a:r>
                        <a:rPr lang="en-GB" sz="1600" dirty="0"/>
                        <a:t>On Phone Left</a:t>
                      </a:r>
                      <a:endParaRPr lang="sma-NO" sz="1600" dirty="0"/>
                    </a:p>
                  </a:txBody>
                  <a:tcPr>
                    <a:solidFill>
                      <a:schemeClr val="accent2">
                        <a:lumMod val="60000"/>
                        <a:lumOff val="40000"/>
                      </a:schemeClr>
                    </a:solidFill>
                  </a:tcPr>
                </a:tc>
                <a:tc>
                  <a:txBody>
                    <a:bodyPr/>
                    <a:lstStyle/>
                    <a:p>
                      <a:r>
                        <a:rPr lang="en-GB" sz="1600" dirty="0"/>
                        <a:t>Texting</a:t>
                      </a:r>
                      <a:br>
                        <a:rPr lang="en-GB" sz="1600" dirty="0"/>
                      </a:br>
                      <a:r>
                        <a:rPr lang="en-GB" sz="1600" dirty="0"/>
                        <a:t>Left hand</a:t>
                      </a:r>
                      <a:endParaRPr lang="sma-NO" sz="1600" dirty="0"/>
                    </a:p>
                  </a:txBody>
                  <a:tcPr>
                    <a:solidFill>
                      <a:schemeClr val="accent5">
                        <a:lumMod val="60000"/>
                        <a:lumOff val="40000"/>
                      </a:schemeClr>
                    </a:solidFill>
                  </a:tcPr>
                </a:tc>
                <a:tc>
                  <a:txBody>
                    <a:bodyPr/>
                    <a:lstStyle/>
                    <a:p>
                      <a:r>
                        <a:rPr lang="en-GB" sz="1600" dirty="0"/>
                        <a:t>Texting </a:t>
                      </a:r>
                      <a:br>
                        <a:rPr lang="en-GB" sz="1600" dirty="0"/>
                      </a:br>
                      <a:r>
                        <a:rPr lang="en-GB" sz="1600" dirty="0"/>
                        <a:t>Right hand</a:t>
                      </a:r>
                      <a:endParaRPr lang="sma-NO" sz="1600" dirty="0"/>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On Phone Right</a:t>
                      </a:r>
                      <a:endParaRPr lang="sma-NO" sz="1600" dirty="0"/>
                    </a:p>
                    <a:p>
                      <a:endParaRPr lang="sma-NO" sz="1600" dirty="0"/>
                    </a:p>
                  </a:txBody>
                  <a:tcPr>
                    <a:solidFill>
                      <a:schemeClr val="accent2">
                        <a:lumMod val="60000"/>
                        <a:lumOff val="40000"/>
                      </a:schemeClr>
                    </a:solidFill>
                  </a:tcPr>
                </a:tc>
                <a:tc>
                  <a:txBody>
                    <a:bodyPr/>
                    <a:lstStyle/>
                    <a:p>
                      <a:r>
                        <a:rPr lang="en-GB" sz="1600" dirty="0"/>
                        <a:t>Setting the Music System</a:t>
                      </a:r>
                      <a:endParaRPr lang="sma-NO" sz="1600" dirty="0"/>
                    </a:p>
                  </a:txBody>
                  <a:tcPr/>
                </a:tc>
                <a:tc>
                  <a:txBody>
                    <a:bodyPr/>
                    <a:lstStyle/>
                    <a:p>
                      <a:r>
                        <a:rPr lang="en-GB" sz="1600" dirty="0"/>
                        <a:t>Drinking </a:t>
                      </a:r>
                      <a:endParaRPr lang="sma-NO" sz="1600" dirty="0"/>
                    </a:p>
                  </a:txBody>
                  <a:tcPr/>
                </a:tc>
                <a:tc>
                  <a:txBody>
                    <a:bodyPr/>
                    <a:lstStyle/>
                    <a:p>
                      <a:r>
                        <a:rPr lang="en-GB" sz="1600" dirty="0"/>
                        <a:t>Touching Face</a:t>
                      </a:r>
                      <a:endParaRPr lang="sma-NO" sz="1600" dirty="0"/>
                    </a:p>
                  </a:txBody>
                  <a:tcPr/>
                </a:tc>
                <a:tc>
                  <a:txBody>
                    <a:bodyPr/>
                    <a:lstStyle/>
                    <a:p>
                      <a:r>
                        <a:rPr lang="en-GB" sz="1600" dirty="0"/>
                        <a:t>Looking at Right</a:t>
                      </a:r>
                      <a:endParaRPr lang="sma-NO" sz="1600" dirty="0"/>
                    </a:p>
                  </a:txBody>
                  <a:tcPr/>
                </a:tc>
                <a:extLst>
                  <a:ext uri="{0D108BD9-81ED-4DB2-BD59-A6C34878D82A}">
                    <a16:rowId xmlns:a16="http://schemas.microsoft.com/office/drawing/2014/main" val="2080821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2,489</a:t>
                      </a:r>
                      <a:endParaRPr lang="sma-NO" sz="1600" dirty="0"/>
                    </a:p>
                  </a:txBody>
                  <a:tcPr/>
                </a:tc>
                <a:tc>
                  <a:txBody>
                    <a:bodyPr/>
                    <a:lstStyle/>
                    <a:p>
                      <a:r>
                        <a:rPr lang="en-GB" sz="1600" dirty="0"/>
                        <a:t>2,002</a:t>
                      </a:r>
                      <a:endParaRPr lang="sma-NO" sz="1600" dirty="0"/>
                    </a:p>
                  </a:txBody>
                  <a:tcPr/>
                </a:tc>
                <a:tc>
                  <a:txBody>
                    <a:bodyPr/>
                    <a:lstStyle/>
                    <a:p>
                      <a:r>
                        <a:rPr lang="en-GB" sz="1600" dirty="0"/>
                        <a:t>2,317</a:t>
                      </a:r>
                      <a:endParaRPr lang="sma-NO" sz="1600" dirty="0"/>
                    </a:p>
                  </a:txBody>
                  <a:tcPr>
                    <a:solidFill>
                      <a:schemeClr val="accent2">
                        <a:lumMod val="60000"/>
                        <a:lumOff val="40000"/>
                      </a:schemeClr>
                    </a:solidFill>
                  </a:tcPr>
                </a:tc>
                <a:tc>
                  <a:txBody>
                    <a:bodyPr/>
                    <a:lstStyle/>
                    <a:p>
                      <a:r>
                        <a:rPr lang="en-GB" sz="1600" dirty="0"/>
                        <a:t>2,346</a:t>
                      </a:r>
                      <a:endParaRPr lang="sma-NO" sz="1600" dirty="0"/>
                    </a:p>
                  </a:txBody>
                  <a:tcPr>
                    <a:solidFill>
                      <a:schemeClr val="accent5">
                        <a:lumMod val="60000"/>
                        <a:lumOff val="40000"/>
                      </a:schemeClr>
                    </a:solidFill>
                  </a:tcPr>
                </a:tc>
                <a:tc>
                  <a:txBody>
                    <a:bodyPr/>
                    <a:lstStyle/>
                    <a:p>
                      <a:r>
                        <a:rPr lang="en-GB" sz="1600" dirty="0"/>
                        <a:t>2,267</a:t>
                      </a:r>
                      <a:endParaRPr lang="sma-NO" sz="1600" dirty="0"/>
                    </a:p>
                  </a:txBody>
                  <a:tcPr>
                    <a:solidFill>
                      <a:schemeClr val="accent5">
                        <a:lumMod val="60000"/>
                        <a:lumOff val="40000"/>
                      </a:schemeClr>
                    </a:solidFill>
                  </a:tcPr>
                </a:tc>
                <a:tc>
                  <a:txBody>
                    <a:bodyPr/>
                    <a:lstStyle/>
                    <a:p>
                      <a:r>
                        <a:rPr lang="en-GB" sz="1600" dirty="0"/>
                        <a:t>2,326</a:t>
                      </a:r>
                      <a:endParaRPr lang="sma-NO" sz="1600" dirty="0"/>
                    </a:p>
                  </a:txBody>
                  <a:tcPr>
                    <a:solidFill>
                      <a:schemeClr val="accent2">
                        <a:lumMod val="60000"/>
                        <a:lumOff val="40000"/>
                      </a:schemeClr>
                    </a:solidFill>
                  </a:tcPr>
                </a:tc>
                <a:tc>
                  <a:txBody>
                    <a:bodyPr/>
                    <a:lstStyle/>
                    <a:p>
                      <a:r>
                        <a:rPr lang="en-GB" sz="1600" dirty="0"/>
                        <a:t>2,312</a:t>
                      </a:r>
                      <a:endParaRPr lang="sma-NO" sz="1600" dirty="0"/>
                    </a:p>
                  </a:txBody>
                  <a:tcPr/>
                </a:tc>
                <a:tc>
                  <a:txBody>
                    <a:bodyPr/>
                    <a:lstStyle/>
                    <a:p>
                      <a:r>
                        <a:rPr lang="en-GB" sz="1600" dirty="0"/>
                        <a:t>2,325</a:t>
                      </a:r>
                      <a:endParaRPr lang="sma-NO" sz="1600" dirty="0"/>
                    </a:p>
                  </a:txBody>
                  <a:tcPr/>
                </a:tc>
                <a:tc>
                  <a:txBody>
                    <a:bodyPr/>
                    <a:lstStyle/>
                    <a:p>
                      <a:r>
                        <a:rPr lang="en-GB" sz="1600" dirty="0"/>
                        <a:t>1,911</a:t>
                      </a:r>
                      <a:endParaRPr lang="sma-NO" sz="1600" dirty="0"/>
                    </a:p>
                  </a:txBody>
                  <a:tcPr/>
                </a:tc>
                <a:tc>
                  <a:txBody>
                    <a:bodyPr/>
                    <a:lstStyle/>
                    <a:p>
                      <a:r>
                        <a:rPr lang="en-GB" sz="1600" dirty="0"/>
                        <a:t>2,129</a:t>
                      </a:r>
                      <a:endParaRPr lang="sma-NO" sz="1600" dirty="0"/>
                    </a:p>
                  </a:txBody>
                  <a:tcPr/>
                </a:tc>
                <a:extLst>
                  <a:ext uri="{0D108BD9-81ED-4DB2-BD59-A6C34878D82A}">
                    <a16:rowId xmlns:a16="http://schemas.microsoft.com/office/drawing/2014/main" val="2405616690"/>
                  </a:ext>
                </a:extLst>
              </a:tr>
            </a:tbl>
          </a:graphicData>
        </a:graphic>
      </p:graphicFrame>
    </p:spTree>
    <p:extLst>
      <p:ext uri="{BB962C8B-B14F-4D97-AF65-F5344CB8AC3E}">
        <p14:creationId xmlns:p14="http://schemas.microsoft.com/office/powerpoint/2010/main" val="378345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F599-C0A6-49A2-8E61-C89B82DBDED1}"/>
              </a:ext>
            </a:extLst>
          </p:cNvPr>
          <p:cNvSpPr>
            <a:spLocks noGrp="1"/>
          </p:cNvSpPr>
          <p:nvPr>
            <p:ph type="title"/>
          </p:nvPr>
        </p:nvSpPr>
        <p:spPr/>
        <p:txBody>
          <a:bodyPr/>
          <a:lstStyle/>
          <a:p>
            <a:r>
              <a:rPr lang="en-GB" dirty="0"/>
              <a:t>Deep Learning Models </a:t>
            </a:r>
            <a:endParaRPr lang="sma-NO" dirty="0"/>
          </a:p>
        </p:txBody>
      </p:sp>
      <p:sp>
        <p:nvSpPr>
          <p:cNvPr id="3" name="Content Placeholder 2">
            <a:extLst>
              <a:ext uri="{FF2B5EF4-FFF2-40B4-BE49-F238E27FC236}">
                <a16:creationId xmlns:a16="http://schemas.microsoft.com/office/drawing/2014/main" id="{6B1A53FF-6472-46B5-B853-B850CC20025F}"/>
              </a:ext>
            </a:extLst>
          </p:cNvPr>
          <p:cNvSpPr>
            <a:spLocks noGrp="1"/>
          </p:cNvSpPr>
          <p:nvPr>
            <p:ph idx="1"/>
          </p:nvPr>
        </p:nvSpPr>
        <p:spPr/>
        <p:txBody>
          <a:bodyPr>
            <a:normAutofit/>
          </a:bodyPr>
          <a:lstStyle/>
          <a:p>
            <a:r>
              <a:rPr lang="en-GB" sz="4000" dirty="0" err="1"/>
              <a:t>ResNet</a:t>
            </a:r>
            <a:endParaRPr lang="en-GB" sz="4000" dirty="0"/>
          </a:p>
          <a:p>
            <a:r>
              <a:rPr lang="en-GB" sz="4000" dirty="0"/>
              <a:t>Inception Net</a:t>
            </a:r>
          </a:p>
          <a:p>
            <a:r>
              <a:rPr lang="en-GB" sz="4000" dirty="0" err="1"/>
              <a:t>DenseNet</a:t>
            </a:r>
            <a:endParaRPr lang="en-GB" sz="4000" dirty="0"/>
          </a:p>
        </p:txBody>
      </p:sp>
    </p:spTree>
    <p:extLst>
      <p:ext uri="{BB962C8B-B14F-4D97-AF65-F5344CB8AC3E}">
        <p14:creationId xmlns:p14="http://schemas.microsoft.com/office/powerpoint/2010/main" val="3518260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6059954C-0F93-44FB-9487-BEAD360CD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12" y="100012"/>
            <a:ext cx="7038975" cy="6657975"/>
          </a:xfrm>
          <a:prstGeom prst="rect">
            <a:avLst/>
          </a:prstGeom>
        </p:spPr>
      </p:pic>
      <p:sp>
        <p:nvSpPr>
          <p:cNvPr id="4" name="TextBox 3">
            <a:extLst>
              <a:ext uri="{FF2B5EF4-FFF2-40B4-BE49-F238E27FC236}">
                <a16:creationId xmlns:a16="http://schemas.microsoft.com/office/drawing/2014/main" id="{698C032E-1077-4630-9C91-FD4FEBAC576E}"/>
              </a:ext>
            </a:extLst>
          </p:cNvPr>
          <p:cNvSpPr txBox="1"/>
          <p:nvPr/>
        </p:nvSpPr>
        <p:spPr>
          <a:xfrm>
            <a:off x="233917" y="446567"/>
            <a:ext cx="2743200" cy="1077218"/>
          </a:xfrm>
          <a:prstGeom prst="rect">
            <a:avLst/>
          </a:prstGeom>
          <a:noFill/>
        </p:spPr>
        <p:txBody>
          <a:bodyPr wrap="square" rtlCol="0">
            <a:spAutoFit/>
          </a:bodyPr>
          <a:lstStyle/>
          <a:p>
            <a:r>
              <a:rPr lang="en-US" sz="3200" b="1" dirty="0"/>
              <a:t>Confusion Matrix</a:t>
            </a:r>
            <a:endParaRPr lang="sma-NO" sz="3200" b="1" dirty="0"/>
          </a:p>
        </p:txBody>
      </p:sp>
    </p:spTree>
    <p:extLst>
      <p:ext uri="{BB962C8B-B14F-4D97-AF65-F5344CB8AC3E}">
        <p14:creationId xmlns:p14="http://schemas.microsoft.com/office/powerpoint/2010/main" val="88944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2898-BBCA-40C9-8D69-E0AAEE231803}"/>
              </a:ext>
            </a:extLst>
          </p:cNvPr>
          <p:cNvSpPr>
            <a:spLocks noGrp="1"/>
          </p:cNvSpPr>
          <p:nvPr>
            <p:ph type="title"/>
          </p:nvPr>
        </p:nvSpPr>
        <p:spPr/>
        <p:txBody>
          <a:bodyPr/>
          <a:lstStyle/>
          <a:p>
            <a:r>
              <a:rPr lang="sma-NO" dirty="0"/>
              <a:t>Faced Challenges &amp; Overcoming</a:t>
            </a:r>
          </a:p>
        </p:txBody>
      </p:sp>
      <p:sp>
        <p:nvSpPr>
          <p:cNvPr id="3" name="Content Placeholder 2">
            <a:extLst>
              <a:ext uri="{FF2B5EF4-FFF2-40B4-BE49-F238E27FC236}">
                <a16:creationId xmlns:a16="http://schemas.microsoft.com/office/drawing/2014/main" id="{E33F4E98-8DF8-4B34-9C87-F4B0AE25CD9C}"/>
              </a:ext>
            </a:extLst>
          </p:cNvPr>
          <p:cNvSpPr>
            <a:spLocks noGrp="1"/>
          </p:cNvSpPr>
          <p:nvPr>
            <p:ph idx="1"/>
          </p:nvPr>
        </p:nvSpPr>
        <p:spPr/>
        <p:txBody>
          <a:bodyPr>
            <a:normAutofit lnSpcReduction="10000"/>
          </a:bodyPr>
          <a:lstStyle/>
          <a:p>
            <a:r>
              <a:rPr lang="en-GB" dirty="0"/>
              <a:t>Minimizing delay between the acquirement of the image and showing the result</a:t>
            </a:r>
          </a:p>
          <a:p>
            <a:pPr lvl="1"/>
            <a:r>
              <a:rPr lang="en-GB" dirty="0"/>
              <a:t>The delay consist of:</a:t>
            </a:r>
          </a:p>
          <a:p>
            <a:pPr lvl="2"/>
            <a:r>
              <a:rPr lang="en-GB" dirty="0"/>
              <a:t>Network round-trip latency (~100ms)</a:t>
            </a:r>
          </a:p>
          <a:p>
            <a:pPr lvl="2"/>
            <a:r>
              <a:rPr lang="en-GB" dirty="0"/>
              <a:t>Uploading the data through the network </a:t>
            </a:r>
          </a:p>
          <a:p>
            <a:pPr lvl="2"/>
            <a:r>
              <a:rPr lang="en-GB" dirty="0"/>
              <a:t>Processing on the server (Inference) </a:t>
            </a:r>
            <a:r>
              <a:rPr lang="en-GB" b="1" dirty="0"/>
              <a:t>– The main bottleneck</a:t>
            </a:r>
          </a:p>
          <a:p>
            <a:r>
              <a:rPr lang="en-GB" dirty="0"/>
              <a:t>Robustness of AI Model</a:t>
            </a:r>
          </a:p>
          <a:p>
            <a:pPr lvl="1"/>
            <a:r>
              <a:rPr lang="en-GB" dirty="0"/>
              <a:t>We used Kaggle dataset which has been acquired in fixed environment </a:t>
            </a:r>
          </a:p>
          <a:p>
            <a:pPr lvl="1"/>
            <a:r>
              <a:rPr lang="en-GB" dirty="0"/>
              <a:t>Model Trained and optimized on Kaggle dataset cannot be robust </a:t>
            </a:r>
          </a:p>
          <a:p>
            <a:pPr lvl="1"/>
            <a:r>
              <a:rPr lang="en-GB" dirty="0"/>
              <a:t>Remedy:</a:t>
            </a:r>
          </a:p>
          <a:p>
            <a:pPr lvl="2"/>
            <a:r>
              <a:rPr lang="en-GB" dirty="0"/>
              <a:t>AI server save all the images and creates a repository of all the images which can be exploited for improving the model performance </a:t>
            </a:r>
          </a:p>
          <a:p>
            <a:pPr lvl="2"/>
            <a:endParaRPr lang="en-GB" dirty="0"/>
          </a:p>
        </p:txBody>
      </p:sp>
    </p:spTree>
    <p:extLst>
      <p:ext uri="{BB962C8B-B14F-4D97-AF65-F5344CB8AC3E}">
        <p14:creationId xmlns:p14="http://schemas.microsoft.com/office/powerpoint/2010/main" val="300583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E0F4-5AA0-4DB6-8FE8-7E814ED0662E}"/>
              </a:ext>
            </a:extLst>
          </p:cNvPr>
          <p:cNvSpPr>
            <a:spLocks noGrp="1"/>
          </p:cNvSpPr>
          <p:nvPr>
            <p:ph type="title"/>
          </p:nvPr>
        </p:nvSpPr>
        <p:spPr/>
        <p:txBody>
          <a:bodyPr/>
          <a:lstStyle/>
          <a:p>
            <a:r>
              <a:rPr lang="en-GB" dirty="0"/>
              <a:t>Content </a:t>
            </a:r>
            <a:endParaRPr lang="sma-NO" dirty="0"/>
          </a:p>
        </p:txBody>
      </p:sp>
      <p:sp>
        <p:nvSpPr>
          <p:cNvPr id="3" name="Content Placeholder 2">
            <a:extLst>
              <a:ext uri="{FF2B5EF4-FFF2-40B4-BE49-F238E27FC236}">
                <a16:creationId xmlns:a16="http://schemas.microsoft.com/office/drawing/2014/main" id="{B91440A0-9BA7-4173-99CE-4A81ACA5812E}"/>
              </a:ext>
            </a:extLst>
          </p:cNvPr>
          <p:cNvSpPr>
            <a:spLocks noGrp="1"/>
          </p:cNvSpPr>
          <p:nvPr>
            <p:ph idx="1"/>
          </p:nvPr>
        </p:nvSpPr>
        <p:spPr/>
        <p:txBody>
          <a:bodyPr>
            <a:normAutofit fontScale="92500" lnSpcReduction="20000"/>
          </a:bodyPr>
          <a:lstStyle/>
          <a:p>
            <a:r>
              <a:rPr lang="en-GB" dirty="0"/>
              <a:t>Introduction </a:t>
            </a:r>
          </a:p>
          <a:p>
            <a:r>
              <a:rPr lang="en-GB" dirty="0"/>
              <a:t>Motivation </a:t>
            </a:r>
          </a:p>
          <a:p>
            <a:r>
              <a:rPr lang="sma-NO" dirty="0"/>
              <a:t>Existing Solutions </a:t>
            </a:r>
          </a:p>
          <a:p>
            <a:r>
              <a:rPr lang="sma-NO" dirty="0"/>
              <a:t>Proposed Idea and Usage scheme </a:t>
            </a:r>
          </a:p>
          <a:p>
            <a:r>
              <a:rPr lang="sma-NO" dirty="0"/>
              <a:t>Proposed System Overview and Distribution of project</a:t>
            </a:r>
          </a:p>
          <a:p>
            <a:r>
              <a:rPr lang="sma-NO" dirty="0"/>
              <a:t>Restful API workflow  </a:t>
            </a:r>
          </a:p>
          <a:p>
            <a:r>
              <a:rPr lang="sma-NO" dirty="0"/>
              <a:t>Faced Challenges </a:t>
            </a:r>
          </a:p>
          <a:p>
            <a:r>
              <a:rPr lang="sma-NO" dirty="0"/>
              <a:t>Evalaution Schemes</a:t>
            </a:r>
          </a:p>
          <a:p>
            <a:r>
              <a:rPr lang="sma-NO" dirty="0"/>
              <a:t>Demo</a:t>
            </a:r>
          </a:p>
          <a:p>
            <a:r>
              <a:rPr lang="sma-NO" dirty="0"/>
              <a:t>Future Plan </a:t>
            </a:r>
          </a:p>
          <a:p>
            <a:endParaRPr lang="sma-NO" dirty="0"/>
          </a:p>
        </p:txBody>
      </p:sp>
    </p:spTree>
    <p:extLst>
      <p:ext uri="{BB962C8B-B14F-4D97-AF65-F5344CB8AC3E}">
        <p14:creationId xmlns:p14="http://schemas.microsoft.com/office/powerpoint/2010/main" val="284411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The android app</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US" dirty="0"/>
              <a:t>Built on API level 30 (Android 11), with minimal requirement of API level 23 (Android 6.0, Marshmallow)</a:t>
            </a:r>
          </a:p>
          <a:p>
            <a:r>
              <a:rPr lang="en-US" dirty="0"/>
              <a:t>A native Android app based on Kotlin</a:t>
            </a:r>
            <a:endParaRPr lang="sma-NO" dirty="0"/>
          </a:p>
        </p:txBody>
      </p:sp>
      <p:pic>
        <p:nvPicPr>
          <p:cNvPr id="7" name="Picture 6" descr="Icon&#10;&#10;Description automatically generated">
            <a:extLst>
              <a:ext uri="{FF2B5EF4-FFF2-40B4-BE49-F238E27FC236}">
                <a16:creationId xmlns:a16="http://schemas.microsoft.com/office/drawing/2014/main" id="{AAE4C390-AD0E-9D4C-B986-073BFAA03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760" y="3108960"/>
            <a:ext cx="3583940" cy="3583940"/>
          </a:xfrm>
          <a:prstGeom prst="rect">
            <a:avLst/>
          </a:prstGeom>
        </p:spPr>
      </p:pic>
    </p:spTree>
    <p:extLst>
      <p:ext uri="{BB962C8B-B14F-4D97-AF65-F5344CB8AC3E}">
        <p14:creationId xmlns:p14="http://schemas.microsoft.com/office/powerpoint/2010/main" val="324985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The android app</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US" dirty="0"/>
              <a:t>Tested device: Galaxy S20</a:t>
            </a:r>
          </a:p>
          <a:p>
            <a:pPr lvl="1"/>
            <a:r>
              <a:rPr lang="en-US" dirty="0" err="1"/>
              <a:t>Snapragon</a:t>
            </a:r>
            <a:r>
              <a:rPr lang="en-US" dirty="0"/>
              <a:t> 865</a:t>
            </a:r>
          </a:p>
          <a:p>
            <a:pPr lvl="2"/>
            <a:r>
              <a:rPr lang="en-US" dirty="0"/>
              <a:t>2.84GHz Cortex A77 x1, 2.42GHz Cortex A77 x3, 1.8GHz Cortex A55 x4</a:t>
            </a:r>
          </a:p>
          <a:p>
            <a:pPr lvl="1"/>
            <a:r>
              <a:rPr lang="en-US" dirty="0"/>
              <a:t>10Mpixel front-facing camera</a:t>
            </a:r>
          </a:p>
          <a:p>
            <a:r>
              <a:rPr lang="en-US" dirty="0"/>
              <a:t>Used </a:t>
            </a:r>
            <a:r>
              <a:rPr lang="en-US" dirty="0" err="1"/>
              <a:t>ImageAnalysis</a:t>
            </a:r>
            <a:r>
              <a:rPr lang="en-US" dirty="0"/>
              <a:t> API to minimize latency</a:t>
            </a:r>
          </a:p>
          <a:p>
            <a:pPr lvl="1"/>
            <a:r>
              <a:rPr lang="en-US" dirty="0"/>
              <a:t>Almost the same technique with the ‘QR-code scanner’ apps</a:t>
            </a:r>
          </a:p>
          <a:p>
            <a:pPr marL="457200" lvl="1" indent="0">
              <a:buNone/>
            </a:pPr>
            <a:endParaRPr lang="en-US" dirty="0"/>
          </a:p>
          <a:p>
            <a:r>
              <a:rPr lang="en-US" dirty="0"/>
              <a:t>Offloaded-based approach for DNNs to achieve optimal performance with minimal power</a:t>
            </a:r>
          </a:p>
          <a:p>
            <a:endParaRPr lang="sma-NO" dirty="0"/>
          </a:p>
        </p:txBody>
      </p:sp>
    </p:spTree>
    <p:extLst>
      <p:ext uri="{BB962C8B-B14F-4D97-AF65-F5344CB8AC3E}">
        <p14:creationId xmlns:p14="http://schemas.microsoft.com/office/powerpoint/2010/main" val="229749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App</a:t>
            </a:r>
            <a:endParaRPr lang="sma-NO" dirty="0"/>
          </a:p>
        </p:txBody>
      </p:sp>
      <p:sp>
        <p:nvSpPr>
          <p:cNvPr id="5" name="Content Placeholder 4">
            <a:extLst>
              <a:ext uri="{FF2B5EF4-FFF2-40B4-BE49-F238E27FC236}">
                <a16:creationId xmlns:a16="http://schemas.microsoft.com/office/drawing/2014/main" id="{C431DF6A-B1C9-764F-A942-73C71AB1318B}"/>
              </a:ext>
            </a:extLst>
          </p:cNvPr>
          <p:cNvSpPr>
            <a:spLocks noGrp="1"/>
          </p:cNvSpPr>
          <p:nvPr>
            <p:ph idx="1"/>
          </p:nvPr>
        </p:nvSpPr>
        <p:spPr/>
        <p:txBody>
          <a:bodyPr/>
          <a:lstStyle/>
          <a:p>
            <a:endParaRPr lang="en-KR" dirty="0"/>
          </a:p>
        </p:txBody>
      </p:sp>
      <p:pic>
        <p:nvPicPr>
          <p:cNvPr id="5122" name="Picture 2">
            <a:extLst>
              <a:ext uri="{FF2B5EF4-FFF2-40B4-BE49-F238E27FC236}">
                <a16:creationId xmlns:a16="http://schemas.microsoft.com/office/drawing/2014/main" id="{7280EEE4-E4B0-B74A-B7E1-AC9266CFA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0"/>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023BB56-086C-C844-B231-86ABCF05D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0"/>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18C1BED-5034-704C-A999-752FE9856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0"/>
            <a:ext cx="308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2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Communications</a:t>
            </a:r>
            <a:endParaRPr lang="sma-NO" dirty="0"/>
          </a:p>
        </p:txBody>
      </p:sp>
      <p:sp>
        <p:nvSpPr>
          <p:cNvPr id="5" name="Content Placeholder 4">
            <a:extLst>
              <a:ext uri="{FF2B5EF4-FFF2-40B4-BE49-F238E27FC236}">
                <a16:creationId xmlns:a16="http://schemas.microsoft.com/office/drawing/2014/main" id="{C431DF6A-B1C9-764F-A942-73C71AB1318B}"/>
              </a:ext>
            </a:extLst>
          </p:cNvPr>
          <p:cNvSpPr>
            <a:spLocks noGrp="1"/>
          </p:cNvSpPr>
          <p:nvPr>
            <p:ph idx="1"/>
          </p:nvPr>
        </p:nvSpPr>
        <p:spPr/>
        <p:txBody>
          <a:bodyPr/>
          <a:lstStyle/>
          <a:p>
            <a:r>
              <a:rPr lang="en-KR" dirty="0"/>
              <a:t>Runs on the standard RESTful API </a:t>
            </a:r>
          </a:p>
          <a:p>
            <a:r>
              <a:rPr lang="en-KR" dirty="0"/>
              <a:t>Works well for both Wi-Fi, and mobile networks</a:t>
            </a:r>
          </a:p>
          <a:p>
            <a:r>
              <a:rPr lang="en-KR" dirty="0"/>
              <a:t>Inference is done every second</a:t>
            </a:r>
          </a:p>
          <a:p>
            <a:pPr lvl="1"/>
            <a:r>
              <a:rPr lang="en-KR" dirty="0"/>
              <a:t>The image is captured from the front-facing camera</a:t>
            </a:r>
          </a:p>
          <a:p>
            <a:pPr lvl="1"/>
            <a:r>
              <a:rPr lang="en-KR" dirty="0"/>
              <a:t>The image is resized to 256x256, and JPEG compressed</a:t>
            </a:r>
          </a:p>
          <a:p>
            <a:pPr lvl="1"/>
            <a:r>
              <a:rPr lang="en-KR" dirty="0"/>
              <a:t>T</a:t>
            </a:r>
            <a:r>
              <a:rPr lang="en-US" dirty="0"/>
              <a:t>h</a:t>
            </a:r>
            <a:r>
              <a:rPr lang="en-KR" dirty="0"/>
              <a:t>e image is sent to the DNN server through the RESTful API</a:t>
            </a:r>
          </a:p>
          <a:p>
            <a:endParaRPr lang="en-KR" dirty="0"/>
          </a:p>
          <a:p>
            <a:pPr lvl="1"/>
            <a:r>
              <a:rPr lang="en-KR" dirty="0"/>
              <a:t>Using ~50kBs per single frame</a:t>
            </a:r>
          </a:p>
          <a:p>
            <a:pPr lvl="1"/>
            <a:r>
              <a:rPr lang="en-KR" dirty="0"/>
              <a:t>Uses ~200MB of mobile data per hour</a:t>
            </a:r>
          </a:p>
          <a:p>
            <a:endParaRPr lang="en-KR" dirty="0"/>
          </a:p>
        </p:txBody>
      </p:sp>
    </p:spTree>
    <p:extLst>
      <p:ext uri="{BB962C8B-B14F-4D97-AF65-F5344CB8AC3E}">
        <p14:creationId xmlns:p14="http://schemas.microsoft.com/office/powerpoint/2010/main" val="1304457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Evaluation Scheme &amp; the results</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GB" dirty="0"/>
              <a:t>Pipeline Evaluation  </a:t>
            </a:r>
          </a:p>
          <a:p>
            <a:pPr lvl="1"/>
            <a:r>
              <a:rPr lang="en-GB" dirty="0"/>
              <a:t>Implementation of complete pipeline (establishing two way communication from Android App to AI Server) </a:t>
            </a:r>
          </a:p>
          <a:p>
            <a:pPr lvl="1"/>
            <a:r>
              <a:rPr lang="en-GB" dirty="0"/>
              <a:t>Efficiency of implementation will be measure by time require </a:t>
            </a:r>
          </a:p>
          <a:p>
            <a:pPr lvl="1"/>
            <a:r>
              <a:rPr lang="en-GB" b="1" dirty="0">
                <a:solidFill>
                  <a:schemeClr val="accent6"/>
                </a:solidFill>
              </a:rPr>
              <a:t>Result: complete! (~100ms for a single inference)</a:t>
            </a:r>
          </a:p>
          <a:p>
            <a:r>
              <a:rPr lang="en-GB" dirty="0"/>
              <a:t>Performance Evaluation </a:t>
            </a:r>
          </a:p>
          <a:p>
            <a:pPr lvl="1"/>
            <a:r>
              <a:rPr lang="en-GB" dirty="0"/>
              <a:t>Attention Detection accuracy</a:t>
            </a:r>
          </a:p>
          <a:p>
            <a:pPr lvl="1"/>
            <a:r>
              <a:rPr lang="en-GB" b="1" dirty="0">
                <a:solidFill>
                  <a:schemeClr val="accent6"/>
                </a:solidFill>
              </a:rPr>
              <a:t>Result: still in optimization </a:t>
            </a:r>
            <a:r>
              <a:rPr lang="en-GB" b="1" i="1" dirty="0">
                <a:solidFill>
                  <a:schemeClr val="accent6"/>
                </a:solidFill>
              </a:rPr>
              <a:t>(More training data needed)</a:t>
            </a:r>
          </a:p>
          <a:p>
            <a:r>
              <a:rPr lang="sma-NO" i="1" dirty="0">
                <a:solidFill>
                  <a:schemeClr val="accent1"/>
                </a:solidFill>
              </a:rPr>
              <a:t>Real-world test</a:t>
            </a:r>
          </a:p>
          <a:p>
            <a:pPr lvl="1"/>
            <a:r>
              <a:rPr lang="sma-NO" dirty="0">
                <a:solidFill>
                  <a:schemeClr val="accent1"/>
                </a:solidFill>
              </a:rPr>
              <a:t>Real-world test, evaluating the project in the real driving situation</a:t>
            </a:r>
          </a:p>
        </p:txBody>
      </p:sp>
    </p:spTree>
    <p:extLst>
      <p:ext uri="{BB962C8B-B14F-4D97-AF65-F5344CB8AC3E}">
        <p14:creationId xmlns:p14="http://schemas.microsoft.com/office/powerpoint/2010/main" val="398380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Demonstrations</a:t>
            </a:r>
            <a:endParaRPr lang="sma-NO" dirty="0"/>
          </a:p>
        </p:txBody>
      </p:sp>
      <p:sp>
        <p:nvSpPr>
          <p:cNvPr id="5" name="Content Placeholder 4">
            <a:extLst>
              <a:ext uri="{FF2B5EF4-FFF2-40B4-BE49-F238E27FC236}">
                <a16:creationId xmlns:a16="http://schemas.microsoft.com/office/drawing/2014/main" id="{1DFB87DC-1E30-6C4F-A52D-41F72A06DC9F}"/>
              </a:ext>
            </a:extLst>
          </p:cNvPr>
          <p:cNvSpPr>
            <a:spLocks noGrp="1"/>
          </p:cNvSpPr>
          <p:nvPr>
            <p:ph idx="1"/>
          </p:nvPr>
        </p:nvSpPr>
        <p:spPr/>
        <p:txBody>
          <a:bodyPr/>
          <a:lstStyle/>
          <a:p>
            <a:endParaRPr lang="en-KR"/>
          </a:p>
        </p:txBody>
      </p:sp>
    </p:spTree>
    <p:extLst>
      <p:ext uri="{BB962C8B-B14F-4D97-AF65-F5344CB8AC3E}">
        <p14:creationId xmlns:p14="http://schemas.microsoft.com/office/powerpoint/2010/main" val="284256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a:t>
            </a:r>
            <a:endParaRPr lang="sma-NO" dirty="0"/>
          </a:p>
        </p:txBody>
      </p:sp>
      <p:sp>
        <p:nvSpPr>
          <p:cNvPr id="5" name="Content Placeholder 4">
            <a:extLst>
              <a:ext uri="{FF2B5EF4-FFF2-40B4-BE49-F238E27FC236}">
                <a16:creationId xmlns:a16="http://schemas.microsoft.com/office/drawing/2014/main" id="{35675CF3-4D69-0C46-BFF2-3FD22D96A991}"/>
              </a:ext>
            </a:extLst>
          </p:cNvPr>
          <p:cNvSpPr>
            <a:spLocks noGrp="1"/>
          </p:cNvSpPr>
          <p:nvPr>
            <p:ph idx="1"/>
          </p:nvPr>
        </p:nvSpPr>
        <p:spPr/>
        <p:txBody>
          <a:bodyPr>
            <a:normAutofit lnSpcReduction="10000"/>
          </a:bodyPr>
          <a:lstStyle/>
          <a:p>
            <a:r>
              <a:rPr lang="en-KR" dirty="0"/>
              <a:t>Optimization of image compression</a:t>
            </a:r>
          </a:p>
          <a:p>
            <a:pPr lvl="1"/>
            <a:r>
              <a:rPr lang="en-KR" dirty="0"/>
              <a:t>Now using JPEG (quality=80) lossy compression</a:t>
            </a:r>
          </a:p>
          <a:p>
            <a:pPr lvl="1"/>
            <a:r>
              <a:rPr lang="en-KR" dirty="0"/>
              <a:t>But the JPEG DCT coefficient is set in human perspective</a:t>
            </a:r>
          </a:p>
          <a:p>
            <a:pPr lvl="2"/>
            <a:r>
              <a:rPr lang="en-KR" dirty="0"/>
              <a:t>As mentioned in the class, not optimized to DNN models.</a:t>
            </a:r>
          </a:p>
          <a:p>
            <a:pPr lvl="2"/>
            <a:r>
              <a:rPr lang="en-KR" dirty="0"/>
              <a:t>JPEG coefficients weighs more onto Y channels than Cb/Cr channels</a:t>
            </a:r>
          </a:p>
          <a:p>
            <a:pPr lvl="2"/>
            <a:r>
              <a:rPr lang="en-KR" dirty="0"/>
              <a:t>Probably using RGB matrix? </a:t>
            </a:r>
            <a:r>
              <a:rPr lang="en-US" dirty="0"/>
              <a:t>O</a:t>
            </a:r>
            <a:r>
              <a:rPr lang="en-KR" dirty="0"/>
              <a:t>r the other techniques?</a:t>
            </a:r>
          </a:p>
          <a:p>
            <a:r>
              <a:rPr lang="en-KR" dirty="0"/>
              <a:t>Optimization of the pipeline</a:t>
            </a:r>
          </a:p>
          <a:p>
            <a:pPr lvl="1"/>
            <a:r>
              <a:rPr lang="en-KR" dirty="0"/>
              <a:t>The model may also can be implemented onto the mobile device</a:t>
            </a:r>
          </a:p>
          <a:p>
            <a:pPr lvl="1"/>
            <a:r>
              <a:rPr lang="en-KR" dirty="0"/>
              <a:t>On-device ML frameworks</a:t>
            </a:r>
          </a:p>
          <a:p>
            <a:r>
              <a:rPr lang="en-KR" dirty="0"/>
              <a:t>Also utilizing the rear-facing camera</a:t>
            </a:r>
          </a:p>
          <a:p>
            <a:pPr lvl="1"/>
            <a:r>
              <a:rPr lang="en-US" dirty="0"/>
              <a:t>F</a:t>
            </a:r>
            <a:r>
              <a:rPr lang="en-KR" dirty="0"/>
              <a:t>or ADAS?</a:t>
            </a:r>
          </a:p>
        </p:txBody>
      </p:sp>
    </p:spTree>
    <p:extLst>
      <p:ext uri="{BB962C8B-B14F-4D97-AF65-F5344CB8AC3E}">
        <p14:creationId xmlns:p14="http://schemas.microsoft.com/office/powerpoint/2010/main" val="4157854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a:t>
            </a:r>
            <a:endParaRPr lang="sma-NO" dirty="0"/>
          </a:p>
        </p:txBody>
      </p:sp>
      <p:sp>
        <p:nvSpPr>
          <p:cNvPr id="5" name="Content Placeholder 4">
            <a:extLst>
              <a:ext uri="{FF2B5EF4-FFF2-40B4-BE49-F238E27FC236}">
                <a16:creationId xmlns:a16="http://schemas.microsoft.com/office/drawing/2014/main" id="{35675CF3-4D69-0C46-BFF2-3FD22D96A991}"/>
              </a:ext>
            </a:extLst>
          </p:cNvPr>
          <p:cNvSpPr>
            <a:spLocks noGrp="1"/>
          </p:cNvSpPr>
          <p:nvPr>
            <p:ph idx="1"/>
          </p:nvPr>
        </p:nvSpPr>
        <p:spPr/>
        <p:txBody>
          <a:bodyPr>
            <a:normAutofit/>
          </a:bodyPr>
          <a:lstStyle/>
          <a:p>
            <a:r>
              <a:rPr lang="en-US" dirty="0"/>
              <a:t>Improvement for the user experience</a:t>
            </a:r>
          </a:p>
          <a:p>
            <a:pPr lvl="1"/>
            <a:r>
              <a:rPr lang="en-US" dirty="0"/>
              <a:t>Redesign of UI, minimizing latency</a:t>
            </a:r>
          </a:p>
          <a:p>
            <a:r>
              <a:rPr lang="en-US" dirty="0"/>
              <a:t>A clever way to alarm the user?</a:t>
            </a:r>
          </a:p>
          <a:p>
            <a:pPr lvl="1"/>
            <a:r>
              <a:rPr lang="en-US" dirty="0"/>
              <a:t>Using a dedicated ‘anti-sleep’ device?</a:t>
            </a:r>
            <a:endParaRPr lang="en-KR" dirty="0"/>
          </a:p>
        </p:txBody>
      </p:sp>
      <p:pic>
        <p:nvPicPr>
          <p:cNvPr id="1028" name="Picture 4" descr="Anti Sleep Alarm Drive Alert Driver Awake Driver Alarm Cool Gadget Truck  Tool Sleepy Reminder Drop Shipping|Sleepy Reminder for Car| - AliExpress">
            <a:extLst>
              <a:ext uri="{FF2B5EF4-FFF2-40B4-BE49-F238E27FC236}">
                <a16:creationId xmlns:a16="http://schemas.microsoft.com/office/drawing/2014/main" id="{A1704D96-7007-244A-B983-1422022CD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890" y="1597890"/>
            <a:ext cx="5260110" cy="526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1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 Integration of ADAS?</a:t>
            </a:r>
            <a:endParaRPr lang="sma-NO" dirty="0"/>
          </a:p>
        </p:txBody>
      </p:sp>
      <p:pic>
        <p:nvPicPr>
          <p:cNvPr id="1026" name="Picture 2" descr="GitHub - commaai/openpilot: openpilot is an open source driver assistance  system. openpilot performs the functions of Automated Lane Centering and  Adaptive Cruise Control for over 100 supported car makes and models.">
            <a:extLst>
              <a:ext uri="{FF2B5EF4-FFF2-40B4-BE49-F238E27FC236}">
                <a16:creationId xmlns:a16="http://schemas.microsoft.com/office/drawing/2014/main" id="{32E299EB-8FEF-CA47-A756-E874D0217D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9437" y="1493202"/>
            <a:ext cx="8753125" cy="4727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0E7BFC-5C9F-C94C-AEC3-C860D7488782}"/>
              </a:ext>
            </a:extLst>
          </p:cNvPr>
          <p:cNvSpPr txBox="1"/>
          <p:nvPr/>
        </p:nvSpPr>
        <p:spPr>
          <a:xfrm>
            <a:off x="586739" y="6308209"/>
            <a:ext cx="11018520" cy="369332"/>
          </a:xfrm>
          <a:prstGeom prst="rect">
            <a:avLst/>
          </a:prstGeom>
          <a:noFill/>
        </p:spPr>
        <p:txBody>
          <a:bodyPr wrap="square" rtlCol="0">
            <a:spAutoFit/>
          </a:bodyPr>
          <a:lstStyle/>
          <a:p>
            <a:pPr algn="ctr"/>
            <a:r>
              <a:rPr lang="en-KR" dirty="0"/>
              <a:t>OpenPilot: An open-source ADAS based on an Android phone (Le Pro 3) developed by George Hotz </a:t>
            </a:r>
          </a:p>
        </p:txBody>
      </p:sp>
    </p:spTree>
    <p:extLst>
      <p:ext uri="{BB962C8B-B14F-4D97-AF65-F5344CB8AC3E}">
        <p14:creationId xmlns:p14="http://schemas.microsoft.com/office/powerpoint/2010/main" val="84713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 Integration of ADAS?</a:t>
            </a:r>
            <a:endParaRPr lang="sma-NO" dirty="0"/>
          </a:p>
        </p:txBody>
      </p:sp>
      <p:sp>
        <p:nvSpPr>
          <p:cNvPr id="4" name="Content Placeholder 3">
            <a:extLst>
              <a:ext uri="{FF2B5EF4-FFF2-40B4-BE49-F238E27FC236}">
                <a16:creationId xmlns:a16="http://schemas.microsoft.com/office/drawing/2014/main" id="{FBD638D2-BFD3-0541-BBF1-0548D93FE800}"/>
              </a:ext>
            </a:extLst>
          </p:cNvPr>
          <p:cNvSpPr>
            <a:spLocks noGrp="1"/>
          </p:cNvSpPr>
          <p:nvPr>
            <p:ph idx="1"/>
          </p:nvPr>
        </p:nvSpPr>
        <p:spPr/>
        <p:txBody>
          <a:bodyPr/>
          <a:lstStyle/>
          <a:p>
            <a:r>
              <a:rPr lang="en-KR" dirty="0"/>
              <a:t>Lane-departure warning</a:t>
            </a:r>
          </a:p>
          <a:p>
            <a:r>
              <a:rPr lang="en-KR" dirty="0"/>
              <a:t>Collision-detection with a rear facing camera</a:t>
            </a:r>
          </a:p>
          <a:p>
            <a:r>
              <a:rPr lang="en-KR" dirty="0"/>
              <a:t>Using GPS data</a:t>
            </a:r>
          </a:p>
        </p:txBody>
      </p:sp>
    </p:spTree>
    <p:extLst>
      <p:ext uri="{BB962C8B-B14F-4D97-AF65-F5344CB8AC3E}">
        <p14:creationId xmlns:p14="http://schemas.microsoft.com/office/powerpoint/2010/main" val="146617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875E-0CF2-48BC-B909-8B66C0B379DC}"/>
              </a:ext>
            </a:extLst>
          </p:cNvPr>
          <p:cNvSpPr>
            <a:spLocks noGrp="1"/>
          </p:cNvSpPr>
          <p:nvPr>
            <p:ph type="title"/>
          </p:nvPr>
        </p:nvSpPr>
        <p:spPr/>
        <p:txBody>
          <a:bodyPr/>
          <a:lstStyle/>
          <a:p>
            <a:r>
              <a:rPr lang="en-GB" dirty="0"/>
              <a:t>Introduction </a:t>
            </a:r>
            <a:endParaRPr lang="sma-NO" dirty="0"/>
          </a:p>
        </p:txBody>
      </p:sp>
      <p:sp>
        <p:nvSpPr>
          <p:cNvPr id="3" name="Content Placeholder 2">
            <a:extLst>
              <a:ext uri="{FF2B5EF4-FFF2-40B4-BE49-F238E27FC236}">
                <a16:creationId xmlns:a16="http://schemas.microsoft.com/office/drawing/2014/main" id="{4DCD40D7-1C22-4FA6-8731-FA802867D40D}"/>
              </a:ext>
            </a:extLst>
          </p:cNvPr>
          <p:cNvSpPr>
            <a:spLocks noGrp="1"/>
          </p:cNvSpPr>
          <p:nvPr>
            <p:ph idx="1"/>
          </p:nvPr>
        </p:nvSpPr>
        <p:spPr>
          <a:xfrm>
            <a:off x="838200" y="1825625"/>
            <a:ext cx="10515600" cy="4351338"/>
          </a:xfrm>
        </p:spPr>
        <p:txBody>
          <a:bodyPr/>
          <a:lstStyle/>
          <a:p>
            <a:pPr algn="just"/>
            <a:r>
              <a:rPr lang="en-GB" dirty="0"/>
              <a:t>Real-time driver monitoring system  will be developed which will analyses the driver’s state in real-time and gives alert when drowsy state increases.</a:t>
            </a:r>
          </a:p>
          <a:p>
            <a:pPr algn="just"/>
            <a:r>
              <a:rPr lang="en-GB" dirty="0"/>
              <a:t>The system will require one android device which will be placed at front as we used to place for navigation purpose </a:t>
            </a:r>
            <a:endParaRPr lang="sma-NO" dirty="0"/>
          </a:p>
        </p:txBody>
      </p:sp>
      <p:pic>
        <p:nvPicPr>
          <p:cNvPr id="5" name="Picture 2" descr="GPS Navigation | Car GPS | Navigation Systems Cars | Garmin">
            <a:extLst>
              <a:ext uri="{FF2B5EF4-FFF2-40B4-BE49-F238E27FC236}">
                <a16:creationId xmlns:a16="http://schemas.microsoft.com/office/drawing/2014/main" id="{236DD5A2-F366-4442-B34A-BCED81260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834" y="4128611"/>
            <a:ext cx="8633791" cy="245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2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A98-0EFA-43B4-AB90-162AC0435C4B}"/>
              </a:ext>
            </a:extLst>
          </p:cNvPr>
          <p:cNvSpPr>
            <a:spLocks noGrp="1"/>
          </p:cNvSpPr>
          <p:nvPr>
            <p:ph type="title"/>
          </p:nvPr>
        </p:nvSpPr>
        <p:spPr/>
        <p:txBody>
          <a:bodyPr/>
          <a:lstStyle/>
          <a:p>
            <a:r>
              <a:rPr lang="en-GB" dirty="0"/>
              <a:t>Motivation </a:t>
            </a:r>
            <a:endParaRPr lang="sma-NO" dirty="0"/>
          </a:p>
        </p:txBody>
      </p:sp>
      <p:sp>
        <p:nvSpPr>
          <p:cNvPr id="3" name="Content Placeholder 2">
            <a:extLst>
              <a:ext uri="{FF2B5EF4-FFF2-40B4-BE49-F238E27FC236}">
                <a16:creationId xmlns:a16="http://schemas.microsoft.com/office/drawing/2014/main" id="{8E781066-A364-4D08-A61C-B0A459B111EC}"/>
              </a:ext>
            </a:extLst>
          </p:cNvPr>
          <p:cNvSpPr>
            <a:spLocks noGrp="1"/>
          </p:cNvSpPr>
          <p:nvPr>
            <p:ph idx="1"/>
          </p:nvPr>
        </p:nvSpPr>
        <p:spPr>
          <a:xfrm>
            <a:off x="838200" y="1825625"/>
            <a:ext cx="10515600" cy="4667250"/>
          </a:xfrm>
        </p:spPr>
        <p:txBody>
          <a:bodyPr>
            <a:normAutofit/>
          </a:bodyPr>
          <a:lstStyle/>
          <a:p>
            <a:r>
              <a:rPr lang="en-GB" dirty="0"/>
              <a:t>Road accidents are responsible for 1.35 million death cases around every year all over the world(WHO).</a:t>
            </a:r>
          </a:p>
          <a:p>
            <a:pPr lvl="1"/>
            <a:r>
              <a:rPr lang="en-GB" dirty="0"/>
              <a:t>20-50 million people experience non-fatal injuries, many suffer lifelong disabilities [1]. </a:t>
            </a:r>
          </a:p>
          <a:p>
            <a:pPr lvl="1"/>
            <a:r>
              <a:rPr lang="en-GB" dirty="0"/>
              <a:t>~20% drivers confessed to fall asleep while driving, ~40% confessed that this happened to them at least once in their lifetime [2]. </a:t>
            </a:r>
          </a:p>
          <a:p>
            <a:pPr lvl="1"/>
            <a:r>
              <a:rPr lang="en-GB" dirty="0"/>
              <a:t>~100,000 incidents/year occur due to driver drowsiness, 1500 deaths and 70,000 injuries are being reported [3]. </a:t>
            </a:r>
          </a:p>
          <a:p>
            <a:pPr lvl="1"/>
            <a:r>
              <a:rPr lang="en-GB" dirty="0"/>
              <a:t>To ensure the safety of the drivers and passengers, we greatly require a real-time driver monitoring system which can alert the driver when he/she is not attentive enough</a:t>
            </a:r>
            <a:endParaRPr lang="sma-NO" dirty="0"/>
          </a:p>
        </p:txBody>
      </p:sp>
      <p:sp>
        <p:nvSpPr>
          <p:cNvPr id="4" name="TextBox 3">
            <a:extLst>
              <a:ext uri="{FF2B5EF4-FFF2-40B4-BE49-F238E27FC236}">
                <a16:creationId xmlns:a16="http://schemas.microsoft.com/office/drawing/2014/main" id="{2046A8C3-1192-405E-BAEA-4003A7D5BD74}"/>
              </a:ext>
            </a:extLst>
          </p:cNvPr>
          <p:cNvSpPr txBox="1"/>
          <p:nvPr/>
        </p:nvSpPr>
        <p:spPr>
          <a:xfrm>
            <a:off x="168676" y="6241002"/>
            <a:ext cx="11683013" cy="646331"/>
          </a:xfrm>
          <a:prstGeom prst="rect">
            <a:avLst/>
          </a:prstGeom>
          <a:noFill/>
        </p:spPr>
        <p:txBody>
          <a:bodyPr wrap="square" rtlCol="0">
            <a:spAutoFit/>
          </a:bodyPr>
          <a:lstStyle/>
          <a:p>
            <a:r>
              <a:rPr lang="en-GB" sz="1200" dirty="0"/>
              <a:t>[1] "Road traffic injuries," World Health Organization, 7 February 2020. [Online]. Available: https://www.who.int/news-room/fact-sheets/ detail/road-traffic-injuries.</a:t>
            </a:r>
            <a:br>
              <a:rPr lang="en-GB" sz="1100" dirty="0"/>
            </a:br>
            <a:r>
              <a:rPr lang="en-GB" sz="1100" dirty="0"/>
              <a:t>[2] </a:t>
            </a:r>
            <a:r>
              <a:rPr lang="en-GB" sz="1200" dirty="0"/>
              <a:t>"Drivers are Falling Asleep Behind the Wheel," nsc.org, [Online]. Available: https://www.nsc.org/road-safety/safety-topics/fatigued-driv </a:t>
            </a:r>
            <a:r>
              <a:rPr lang="en-GB" sz="1200" dirty="0" err="1"/>
              <a:t>ing</a:t>
            </a:r>
            <a:r>
              <a:rPr lang="en-GB" sz="1200" dirty="0"/>
              <a:t>. </a:t>
            </a:r>
            <a:br>
              <a:rPr lang="en-GB" sz="1200" dirty="0"/>
            </a:br>
            <a:r>
              <a:rPr lang="en-GB" sz="1200" dirty="0"/>
              <a:t>[3] </a:t>
            </a:r>
            <a:r>
              <a:rPr lang="sma-NO" sz="1200" dirty="0"/>
              <a:t>"Medicalxpress.com," 2020. [Online]. Available: https://medical xpress.com/news/2018-11-sleepy-drivers-involved-year.html. </a:t>
            </a:r>
          </a:p>
        </p:txBody>
      </p:sp>
    </p:spTree>
    <p:extLst>
      <p:ext uri="{BB962C8B-B14F-4D97-AF65-F5344CB8AC3E}">
        <p14:creationId xmlns:p14="http://schemas.microsoft.com/office/powerpoint/2010/main" val="363164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F15B-3A13-4358-9B36-DD2664CB11A3}"/>
              </a:ext>
            </a:extLst>
          </p:cNvPr>
          <p:cNvSpPr>
            <a:spLocks noGrp="1"/>
          </p:cNvSpPr>
          <p:nvPr>
            <p:ph type="title"/>
          </p:nvPr>
        </p:nvSpPr>
        <p:spPr/>
        <p:txBody>
          <a:bodyPr/>
          <a:lstStyle/>
          <a:p>
            <a:r>
              <a:rPr lang="en-GB" dirty="0"/>
              <a:t>Existing Solutions: Hyundai motor group</a:t>
            </a:r>
            <a:endParaRPr lang="sma-NO" dirty="0"/>
          </a:p>
        </p:txBody>
      </p:sp>
      <p:sp>
        <p:nvSpPr>
          <p:cNvPr id="3" name="Content Placeholder 2">
            <a:extLst>
              <a:ext uri="{FF2B5EF4-FFF2-40B4-BE49-F238E27FC236}">
                <a16:creationId xmlns:a16="http://schemas.microsoft.com/office/drawing/2014/main" id="{0DE56B82-80E2-4398-914A-7ECFE8B90FF5}"/>
              </a:ext>
            </a:extLst>
          </p:cNvPr>
          <p:cNvSpPr>
            <a:spLocks noGrp="1"/>
          </p:cNvSpPr>
          <p:nvPr>
            <p:ph idx="1"/>
          </p:nvPr>
        </p:nvSpPr>
        <p:spPr/>
        <p:txBody>
          <a:bodyPr>
            <a:normAutofit/>
          </a:bodyPr>
          <a:lstStyle/>
          <a:p>
            <a:r>
              <a:rPr lang="sma-NO" dirty="0"/>
              <a:t>Vehicle based approach</a:t>
            </a:r>
            <a:r>
              <a:rPr lang="en-US" altLang="ko-KR" dirty="0"/>
              <a:t>:</a:t>
            </a:r>
            <a:r>
              <a:rPr lang="ko-KR" altLang="en-US" dirty="0"/>
              <a:t> </a:t>
            </a:r>
            <a:r>
              <a:rPr lang="en-US" altLang="ko-KR" dirty="0"/>
              <a:t>Analyzing steering / gas inputs</a:t>
            </a:r>
          </a:p>
          <a:p>
            <a:r>
              <a:rPr lang="sma-NO" dirty="0"/>
              <a:t>Drowsiness alert</a:t>
            </a:r>
          </a:p>
        </p:txBody>
      </p:sp>
      <p:pic>
        <p:nvPicPr>
          <p:cNvPr id="1026" name="Picture 2" descr="Genesis G90 | Driver Attention Alert | Genesis - YouTube">
            <a:extLst>
              <a:ext uri="{FF2B5EF4-FFF2-40B4-BE49-F238E27FC236}">
                <a16:creationId xmlns:a16="http://schemas.microsoft.com/office/drawing/2014/main" id="{424C47AF-F9BA-5047-B54A-FE858BBBC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001" y="3127877"/>
            <a:ext cx="5982219" cy="336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96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C471-AA82-464C-AC18-E04DF76CAED8}"/>
              </a:ext>
            </a:extLst>
          </p:cNvPr>
          <p:cNvSpPr>
            <a:spLocks noGrp="1"/>
          </p:cNvSpPr>
          <p:nvPr>
            <p:ph type="title"/>
          </p:nvPr>
        </p:nvSpPr>
        <p:spPr/>
        <p:txBody>
          <a:bodyPr/>
          <a:lstStyle/>
          <a:p>
            <a:r>
              <a:rPr lang="sma-NO" dirty="0"/>
              <a:t>Proposed Idea and Usage scheme </a:t>
            </a:r>
          </a:p>
        </p:txBody>
      </p:sp>
      <p:pic>
        <p:nvPicPr>
          <p:cNvPr id="2052" name="Picture 4" descr="6 Best Dash Cam Apps For Android Smartphone [ Pros &amp; Cons ]">
            <a:extLst>
              <a:ext uri="{FF2B5EF4-FFF2-40B4-BE49-F238E27FC236}">
                <a16:creationId xmlns:a16="http://schemas.microsoft.com/office/drawing/2014/main" id="{4657B4F6-FA1E-43CC-A504-F2D91727F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7"/>
          <a:stretch/>
        </p:blipFill>
        <p:spPr bwMode="auto">
          <a:xfrm>
            <a:off x="523170" y="2967725"/>
            <a:ext cx="153683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E37CDF-8C40-4BED-B144-50D8927C1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85" r="18859"/>
          <a:stretch/>
        </p:blipFill>
        <p:spPr bwMode="auto">
          <a:xfrm>
            <a:off x="2934652" y="2456615"/>
            <a:ext cx="1536838" cy="24805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loud Computing Architecture Internet Computer Network Clip Art, PNG,  640x613px, Cloud Computing, Blue, Brand, Cloud, Cloud">
            <a:extLst>
              <a:ext uri="{FF2B5EF4-FFF2-40B4-BE49-F238E27FC236}">
                <a16:creationId xmlns:a16="http://schemas.microsoft.com/office/drawing/2014/main" id="{207634A3-549D-4F2B-8B7B-E9BBC8D1B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0" t="19020" r="13011" b="17487"/>
          <a:stretch/>
        </p:blipFill>
        <p:spPr bwMode="auto">
          <a:xfrm>
            <a:off x="5075182" y="2456615"/>
            <a:ext cx="3321074" cy="2150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azon Elastic Compute Cloud - Wikipedia">
            <a:extLst>
              <a:ext uri="{FF2B5EF4-FFF2-40B4-BE49-F238E27FC236}">
                <a16:creationId xmlns:a16="http://schemas.microsoft.com/office/drawing/2014/main" id="{000BA97D-373E-4EBB-864F-6889C42C8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741" y="2434515"/>
            <a:ext cx="2391982" cy="2391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25B581-EB9A-429C-9A7A-8C9D75EECF09}"/>
              </a:ext>
            </a:extLst>
          </p:cNvPr>
          <p:cNvSpPr txBox="1"/>
          <p:nvPr/>
        </p:nvSpPr>
        <p:spPr>
          <a:xfrm>
            <a:off x="523170" y="2341272"/>
            <a:ext cx="2278615" cy="646331"/>
          </a:xfrm>
          <a:prstGeom prst="rect">
            <a:avLst/>
          </a:prstGeom>
          <a:noFill/>
        </p:spPr>
        <p:txBody>
          <a:bodyPr wrap="square" rtlCol="0">
            <a:spAutoFit/>
          </a:bodyPr>
          <a:lstStyle/>
          <a:p>
            <a:r>
              <a:rPr lang="en-GB" dirty="0"/>
              <a:t>Camera Capture Image of Driver  </a:t>
            </a:r>
            <a:endParaRPr lang="sma-NO" dirty="0"/>
          </a:p>
        </p:txBody>
      </p:sp>
      <p:sp>
        <p:nvSpPr>
          <p:cNvPr id="10" name="TextBox 9">
            <a:extLst>
              <a:ext uri="{FF2B5EF4-FFF2-40B4-BE49-F238E27FC236}">
                <a16:creationId xmlns:a16="http://schemas.microsoft.com/office/drawing/2014/main" id="{407E7008-51DB-44E7-AAF3-4DF0E29A2657}"/>
              </a:ext>
            </a:extLst>
          </p:cNvPr>
          <p:cNvSpPr txBox="1"/>
          <p:nvPr/>
        </p:nvSpPr>
        <p:spPr>
          <a:xfrm>
            <a:off x="2801785" y="2087283"/>
            <a:ext cx="2278615" cy="369332"/>
          </a:xfrm>
          <a:prstGeom prst="rect">
            <a:avLst/>
          </a:prstGeom>
          <a:noFill/>
        </p:spPr>
        <p:txBody>
          <a:bodyPr wrap="square" rtlCol="0">
            <a:spAutoFit/>
          </a:bodyPr>
          <a:lstStyle/>
          <a:p>
            <a:r>
              <a:rPr lang="en-GB" dirty="0"/>
              <a:t>Android Application </a:t>
            </a:r>
            <a:endParaRPr lang="sma-NO" dirty="0"/>
          </a:p>
        </p:txBody>
      </p:sp>
      <p:sp>
        <p:nvSpPr>
          <p:cNvPr id="11" name="TextBox 10">
            <a:extLst>
              <a:ext uri="{FF2B5EF4-FFF2-40B4-BE49-F238E27FC236}">
                <a16:creationId xmlns:a16="http://schemas.microsoft.com/office/drawing/2014/main" id="{2AE7B2F9-91B6-4090-BBC9-277FE206F908}"/>
              </a:ext>
            </a:extLst>
          </p:cNvPr>
          <p:cNvSpPr txBox="1"/>
          <p:nvPr/>
        </p:nvSpPr>
        <p:spPr>
          <a:xfrm>
            <a:off x="8739482" y="2249849"/>
            <a:ext cx="2278615" cy="369332"/>
          </a:xfrm>
          <a:prstGeom prst="rect">
            <a:avLst/>
          </a:prstGeom>
          <a:noFill/>
        </p:spPr>
        <p:txBody>
          <a:bodyPr wrap="square" rtlCol="0">
            <a:spAutoFit/>
          </a:bodyPr>
          <a:lstStyle/>
          <a:p>
            <a:r>
              <a:rPr lang="en-GB" dirty="0"/>
              <a:t>AWS Cloud Computing </a:t>
            </a:r>
            <a:endParaRPr lang="sma-NO" dirty="0"/>
          </a:p>
        </p:txBody>
      </p:sp>
      <p:sp>
        <p:nvSpPr>
          <p:cNvPr id="5" name="Arrow: Right 4">
            <a:extLst>
              <a:ext uri="{FF2B5EF4-FFF2-40B4-BE49-F238E27FC236}">
                <a16:creationId xmlns:a16="http://schemas.microsoft.com/office/drawing/2014/main" id="{DFD9F0CA-F471-41AB-8271-F138ABA16B92}"/>
              </a:ext>
            </a:extLst>
          </p:cNvPr>
          <p:cNvSpPr/>
          <p:nvPr/>
        </p:nvSpPr>
        <p:spPr>
          <a:xfrm>
            <a:off x="2196363" y="3025835"/>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3" name="Arrow: Right 12">
            <a:extLst>
              <a:ext uri="{FF2B5EF4-FFF2-40B4-BE49-F238E27FC236}">
                <a16:creationId xmlns:a16="http://schemas.microsoft.com/office/drawing/2014/main" id="{A1BACCA0-646C-46FC-A8C8-998F93ADCB10}"/>
              </a:ext>
            </a:extLst>
          </p:cNvPr>
          <p:cNvSpPr/>
          <p:nvPr/>
        </p:nvSpPr>
        <p:spPr>
          <a:xfrm>
            <a:off x="4376604" y="3025835"/>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4" name="Arrow: Right 13">
            <a:extLst>
              <a:ext uri="{FF2B5EF4-FFF2-40B4-BE49-F238E27FC236}">
                <a16:creationId xmlns:a16="http://schemas.microsoft.com/office/drawing/2014/main" id="{144C3B13-3E2F-4C3C-9D4E-65D87F33E90A}"/>
              </a:ext>
            </a:extLst>
          </p:cNvPr>
          <p:cNvSpPr/>
          <p:nvPr/>
        </p:nvSpPr>
        <p:spPr>
          <a:xfrm>
            <a:off x="8370337" y="2990138"/>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5" name="Arrow: Right 14">
            <a:extLst>
              <a:ext uri="{FF2B5EF4-FFF2-40B4-BE49-F238E27FC236}">
                <a16:creationId xmlns:a16="http://schemas.microsoft.com/office/drawing/2014/main" id="{51048F3F-98D7-4AB2-99DE-75A2AB26C982}"/>
              </a:ext>
            </a:extLst>
          </p:cNvPr>
          <p:cNvSpPr/>
          <p:nvPr/>
        </p:nvSpPr>
        <p:spPr>
          <a:xfrm rot="10800000">
            <a:off x="8366338" y="3696871"/>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6" name="Arrow: Right 15">
            <a:extLst>
              <a:ext uri="{FF2B5EF4-FFF2-40B4-BE49-F238E27FC236}">
                <a16:creationId xmlns:a16="http://schemas.microsoft.com/office/drawing/2014/main" id="{4A2ACF57-0BFD-4A8F-B1BE-766228AFEAF2}"/>
              </a:ext>
            </a:extLst>
          </p:cNvPr>
          <p:cNvSpPr/>
          <p:nvPr/>
        </p:nvSpPr>
        <p:spPr>
          <a:xfrm rot="10800000">
            <a:off x="4411088" y="3696871"/>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7" name="Arrow: Right 16">
            <a:extLst>
              <a:ext uri="{FF2B5EF4-FFF2-40B4-BE49-F238E27FC236}">
                <a16:creationId xmlns:a16="http://schemas.microsoft.com/office/drawing/2014/main" id="{E0AD7479-968D-4DDF-B852-212FE7539CD9}"/>
              </a:ext>
            </a:extLst>
          </p:cNvPr>
          <p:cNvSpPr/>
          <p:nvPr/>
        </p:nvSpPr>
        <p:spPr>
          <a:xfrm rot="10800000">
            <a:off x="2192875" y="3638597"/>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8" name="TextBox 17">
            <a:extLst>
              <a:ext uri="{FF2B5EF4-FFF2-40B4-BE49-F238E27FC236}">
                <a16:creationId xmlns:a16="http://schemas.microsoft.com/office/drawing/2014/main" id="{98635E93-872E-AC40-BD33-0F3CBF0EABA0}"/>
              </a:ext>
            </a:extLst>
          </p:cNvPr>
          <p:cNvSpPr txBox="1"/>
          <p:nvPr/>
        </p:nvSpPr>
        <p:spPr>
          <a:xfrm>
            <a:off x="9127108" y="4833058"/>
            <a:ext cx="2278615" cy="646331"/>
          </a:xfrm>
          <a:prstGeom prst="rect">
            <a:avLst/>
          </a:prstGeom>
          <a:noFill/>
        </p:spPr>
        <p:txBody>
          <a:bodyPr wrap="square" rtlCol="0">
            <a:spAutoFit/>
          </a:bodyPr>
          <a:lstStyle/>
          <a:p>
            <a:pPr algn="ctr"/>
            <a:r>
              <a:rPr lang="en-GB" dirty="0"/>
              <a:t>Data processing and</a:t>
            </a:r>
          </a:p>
          <a:p>
            <a:pPr algn="ctr"/>
            <a:r>
              <a:rPr lang="en-GB" dirty="0"/>
              <a:t>analysis</a:t>
            </a:r>
            <a:endParaRPr lang="sma-NO" dirty="0"/>
          </a:p>
        </p:txBody>
      </p:sp>
      <p:sp>
        <p:nvSpPr>
          <p:cNvPr id="19" name="TextBox 18">
            <a:extLst>
              <a:ext uri="{FF2B5EF4-FFF2-40B4-BE49-F238E27FC236}">
                <a16:creationId xmlns:a16="http://schemas.microsoft.com/office/drawing/2014/main" id="{E92501DE-0F54-224C-BBF9-B4F4FBAB3458}"/>
              </a:ext>
            </a:extLst>
          </p:cNvPr>
          <p:cNvSpPr txBox="1"/>
          <p:nvPr/>
        </p:nvSpPr>
        <p:spPr>
          <a:xfrm>
            <a:off x="152281" y="4468456"/>
            <a:ext cx="2278615" cy="369332"/>
          </a:xfrm>
          <a:prstGeom prst="rect">
            <a:avLst/>
          </a:prstGeom>
          <a:noFill/>
        </p:spPr>
        <p:txBody>
          <a:bodyPr wrap="square" rtlCol="0">
            <a:spAutoFit/>
          </a:bodyPr>
          <a:lstStyle/>
          <a:p>
            <a:pPr algn="ctr"/>
            <a:r>
              <a:rPr lang="en-GB" dirty="0"/>
              <a:t>Feedback given</a:t>
            </a:r>
            <a:endParaRPr lang="sma-NO" dirty="0"/>
          </a:p>
        </p:txBody>
      </p:sp>
    </p:spTree>
    <p:extLst>
      <p:ext uri="{BB962C8B-B14F-4D97-AF65-F5344CB8AC3E}">
        <p14:creationId xmlns:p14="http://schemas.microsoft.com/office/powerpoint/2010/main" val="184266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2D9C-5B0E-450E-9D98-1A30288DCE59}"/>
              </a:ext>
            </a:extLst>
          </p:cNvPr>
          <p:cNvSpPr>
            <a:spLocks noGrp="1"/>
          </p:cNvSpPr>
          <p:nvPr>
            <p:ph type="title"/>
          </p:nvPr>
        </p:nvSpPr>
        <p:spPr/>
        <p:txBody>
          <a:bodyPr/>
          <a:lstStyle/>
          <a:p>
            <a:r>
              <a:rPr lang="sma-NO" dirty="0"/>
              <a:t>System Overview </a:t>
            </a:r>
          </a:p>
        </p:txBody>
      </p:sp>
      <p:sp>
        <p:nvSpPr>
          <p:cNvPr id="3" name="Content Placeholder 2">
            <a:extLst>
              <a:ext uri="{FF2B5EF4-FFF2-40B4-BE49-F238E27FC236}">
                <a16:creationId xmlns:a16="http://schemas.microsoft.com/office/drawing/2014/main" id="{158ABDAE-DCE9-41F6-8D2E-F06E971DA65F}"/>
              </a:ext>
            </a:extLst>
          </p:cNvPr>
          <p:cNvSpPr>
            <a:spLocks noGrp="1"/>
          </p:cNvSpPr>
          <p:nvPr>
            <p:ph idx="1"/>
          </p:nvPr>
        </p:nvSpPr>
        <p:spPr/>
        <p:txBody>
          <a:bodyPr/>
          <a:lstStyle/>
          <a:p>
            <a:r>
              <a:rPr lang="en-GB" dirty="0"/>
              <a:t>Android Application [by </a:t>
            </a:r>
            <a:r>
              <a:rPr lang="sma-NO" b="1" i="1" dirty="0"/>
              <a:t>Jiyong Youn</a:t>
            </a:r>
            <a:r>
              <a:rPr lang="sma-NO" dirty="0"/>
              <a:t>]</a:t>
            </a:r>
            <a:endParaRPr lang="en-GB" dirty="0"/>
          </a:p>
          <a:p>
            <a:pPr lvl="1"/>
            <a:r>
              <a:rPr lang="en-GB" dirty="0"/>
              <a:t>Authentication of with backend </a:t>
            </a:r>
          </a:p>
          <a:p>
            <a:pPr lvl="1"/>
            <a:r>
              <a:rPr lang="en-GB" dirty="0"/>
              <a:t>For real-time capturing the images from front camera </a:t>
            </a:r>
          </a:p>
          <a:p>
            <a:pPr lvl="1"/>
            <a:r>
              <a:rPr lang="en-GB" dirty="0"/>
              <a:t>Transmitting images to Server to get the inference </a:t>
            </a:r>
          </a:p>
          <a:p>
            <a:r>
              <a:rPr lang="en-GB" dirty="0"/>
              <a:t>AI server [by </a:t>
            </a:r>
            <a:r>
              <a:rPr lang="en-GB" b="1" i="1" dirty="0"/>
              <a:t>Usman</a:t>
            </a:r>
            <a:r>
              <a:rPr lang="en-GB" dirty="0"/>
              <a:t>]</a:t>
            </a:r>
          </a:p>
          <a:p>
            <a:pPr lvl="1"/>
            <a:r>
              <a:rPr lang="en-GB" dirty="0"/>
              <a:t>Authentication of users (Token based authentication)  </a:t>
            </a:r>
            <a:endParaRPr lang="sma-NO" dirty="0"/>
          </a:p>
          <a:p>
            <a:pPr lvl="1"/>
            <a:r>
              <a:rPr lang="sma-NO" dirty="0"/>
              <a:t>RESTful API system: Built on top of HTTP</a:t>
            </a:r>
          </a:p>
          <a:p>
            <a:pPr lvl="1"/>
            <a:r>
              <a:rPr lang="sma-NO" dirty="0"/>
              <a:t>Receiving image and getting inference from AI model </a:t>
            </a:r>
          </a:p>
          <a:p>
            <a:pPr lvl="1"/>
            <a:r>
              <a:rPr lang="sma-NO" dirty="0"/>
              <a:t>Creating Repository of images to improve the model performance  </a:t>
            </a:r>
          </a:p>
        </p:txBody>
      </p:sp>
    </p:spTree>
    <p:extLst>
      <p:ext uri="{BB962C8B-B14F-4D97-AF65-F5344CB8AC3E}">
        <p14:creationId xmlns:p14="http://schemas.microsoft.com/office/powerpoint/2010/main" val="69853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E423A-E007-42CA-AB0D-FB8F2DEA386C}"/>
              </a:ext>
            </a:extLst>
          </p:cNvPr>
          <p:cNvSpPr/>
          <p:nvPr/>
        </p:nvSpPr>
        <p:spPr>
          <a:xfrm>
            <a:off x="1549167" y="813733"/>
            <a:ext cx="9093666" cy="1375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Server</a:t>
            </a:r>
            <a:endParaRPr lang="sma-NO" dirty="0"/>
          </a:p>
        </p:txBody>
      </p:sp>
      <p:sp>
        <p:nvSpPr>
          <p:cNvPr id="3" name="Rectangle 2">
            <a:extLst>
              <a:ext uri="{FF2B5EF4-FFF2-40B4-BE49-F238E27FC236}">
                <a16:creationId xmlns:a16="http://schemas.microsoft.com/office/drawing/2014/main" id="{9B73DF4B-248A-4FFF-B2B5-3F2BBA8B0E77}"/>
              </a:ext>
            </a:extLst>
          </p:cNvPr>
          <p:cNvSpPr/>
          <p:nvPr/>
        </p:nvSpPr>
        <p:spPr>
          <a:xfrm>
            <a:off x="1549167" y="4668474"/>
            <a:ext cx="9093666" cy="13841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Android Application UI </a:t>
            </a:r>
            <a:endParaRPr lang="sma-NO" dirty="0"/>
          </a:p>
        </p:txBody>
      </p:sp>
      <p:cxnSp>
        <p:nvCxnSpPr>
          <p:cNvPr id="5" name="Straight Arrow Connector 4">
            <a:extLst>
              <a:ext uri="{FF2B5EF4-FFF2-40B4-BE49-F238E27FC236}">
                <a16:creationId xmlns:a16="http://schemas.microsoft.com/office/drawing/2014/main" id="{0E8EEC99-D39D-4BB9-BA98-1AF2B35A12FC}"/>
              </a:ext>
            </a:extLst>
          </p:cNvPr>
          <p:cNvCxnSpPr/>
          <p:nvPr/>
        </p:nvCxnSpPr>
        <p:spPr>
          <a:xfrm flipV="1">
            <a:off x="2642533"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DDCAF32-EB30-4D7F-ACED-283BBBEC5916}"/>
              </a:ext>
            </a:extLst>
          </p:cNvPr>
          <p:cNvCxnSpPr/>
          <p:nvPr/>
        </p:nvCxnSpPr>
        <p:spPr>
          <a:xfrm>
            <a:off x="4664280"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FA5D630-CC8F-4B94-B5C6-12566D8DB745}"/>
              </a:ext>
            </a:extLst>
          </p:cNvPr>
          <p:cNvCxnSpPr/>
          <p:nvPr/>
        </p:nvCxnSpPr>
        <p:spPr>
          <a:xfrm flipV="1">
            <a:off x="6560193"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A125A-A1D4-4E79-B5C7-CA64810106A7}"/>
              </a:ext>
            </a:extLst>
          </p:cNvPr>
          <p:cNvCxnSpPr/>
          <p:nvPr/>
        </p:nvCxnSpPr>
        <p:spPr>
          <a:xfrm>
            <a:off x="8593126" y="2174136"/>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F0415E-7E1F-482F-A0EF-DF390491D341}"/>
              </a:ext>
            </a:extLst>
          </p:cNvPr>
          <p:cNvSpPr txBox="1"/>
          <p:nvPr/>
        </p:nvSpPr>
        <p:spPr>
          <a:xfrm>
            <a:off x="2623507" y="3121225"/>
            <a:ext cx="1634037" cy="646331"/>
          </a:xfrm>
          <a:prstGeom prst="rect">
            <a:avLst/>
          </a:prstGeom>
          <a:noFill/>
        </p:spPr>
        <p:txBody>
          <a:bodyPr wrap="none" rtlCol="0">
            <a:spAutoFit/>
          </a:bodyPr>
          <a:lstStyle/>
          <a:p>
            <a:r>
              <a:rPr lang="en-GB" dirty="0"/>
              <a:t>Authentication </a:t>
            </a:r>
            <a:br>
              <a:rPr lang="en-GB" dirty="0"/>
            </a:br>
            <a:r>
              <a:rPr lang="en-GB" dirty="0"/>
              <a:t>Request</a:t>
            </a:r>
            <a:endParaRPr lang="sma-NO" dirty="0"/>
          </a:p>
        </p:txBody>
      </p:sp>
      <p:sp>
        <p:nvSpPr>
          <p:cNvPr id="13" name="TextBox 12">
            <a:extLst>
              <a:ext uri="{FF2B5EF4-FFF2-40B4-BE49-F238E27FC236}">
                <a16:creationId xmlns:a16="http://schemas.microsoft.com/office/drawing/2014/main" id="{AA504213-9A04-411D-981D-7E7672A5E2A7}"/>
              </a:ext>
            </a:extLst>
          </p:cNvPr>
          <p:cNvSpPr txBox="1"/>
          <p:nvPr/>
        </p:nvSpPr>
        <p:spPr>
          <a:xfrm>
            <a:off x="4629229" y="3167390"/>
            <a:ext cx="1876026" cy="646331"/>
          </a:xfrm>
          <a:prstGeom prst="rect">
            <a:avLst/>
          </a:prstGeom>
          <a:noFill/>
        </p:spPr>
        <p:txBody>
          <a:bodyPr wrap="none" rtlCol="0">
            <a:spAutoFit/>
          </a:bodyPr>
          <a:lstStyle/>
          <a:p>
            <a:r>
              <a:rPr lang="en-GB" dirty="0"/>
              <a:t>Acknowledgment </a:t>
            </a:r>
          </a:p>
          <a:p>
            <a:r>
              <a:rPr lang="sma-NO" dirty="0"/>
              <a:t>(Success)</a:t>
            </a:r>
          </a:p>
        </p:txBody>
      </p:sp>
      <p:sp>
        <p:nvSpPr>
          <p:cNvPr id="14" name="TextBox 13">
            <a:extLst>
              <a:ext uri="{FF2B5EF4-FFF2-40B4-BE49-F238E27FC236}">
                <a16:creationId xmlns:a16="http://schemas.microsoft.com/office/drawing/2014/main" id="{5AE62C40-A96C-43AF-A502-B87A38512BB0}"/>
              </a:ext>
            </a:extLst>
          </p:cNvPr>
          <p:cNvSpPr txBox="1"/>
          <p:nvPr/>
        </p:nvSpPr>
        <p:spPr>
          <a:xfrm>
            <a:off x="6524912" y="3228947"/>
            <a:ext cx="1369029" cy="369332"/>
          </a:xfrm>
          <a:prstGeom prst="rect">
            <a:avLst/>
          </a:prstGeom>
          <a:noFill/>
        </p:spPr>
        <p:txBody>
          <a:bodyPr wrap="none" rtlCol="0">
            <a:spAutoFit/>
          </a:bodyPr>
          <a:lstStyle/>
          <a:p>
            <a:r>
              <a:rPr lang="en-GB" dirty="0"/>
              <a:t>Image frame</a:t>
            </a:r>
            <a:endParaRPr lang="sma-NO" dirty="0"/>
          </a:p>
        </p:txBody>
      </p:sp>
      <p:sp>
        <p:nvSpPr>
          <p:cNvPr id="15" name="TextBox 14">
            <a:extLst>
              <a:ext uri="{FF2B5EF4-FFF2-40B4-BE49-F238E27FC236}">
                <a16:creationId xmlns:a16="http://schemas.microsoft.com/office/drawing/2014/main" id="{464B0885-2646-4119-8948-C8FE954F7173}"/>
              </a:ext>
            </a:extLst>
          </p:cNvPr>
          <p:cNvSpPr txBox="1"/>
          <p:nvPr/>
        </p:nvSpPr>
        <p:spPr>
          <a:xfrm>
            <a:off x="8490094" y="3213556"/>
            <a:ext cx="1483355" cy="369332"/>
          </a:xfrm>
          <a:prstGeom prst="rect">
            <a:avLst/>
          </a:prstGeom>
          <a:noFill/>
        </p:spPr>
        <p:txBody>
          <a:bodyPr wrap="none" rtlCol="0">
            <a:spAutoFit/>
          </a:bodyPr>
          <a:lstStyle/>
          <a:p>
            <a:r>
              <a:rPr lang="en-GB" dirty="0"/>
              <a:t> Current State</a:t>
            </a:r>
            <a:endParaRPr lang="sma-NO" dirty="0"/>
          </a:p>
        </p:txBody>
      </p:sp>
      <p:pic>
        <p:nvPicPr>
          <p:cNvPr id="1026" name="Picture 2" descr="Pin on Medium">
            <a:extLst>
              <a:ext uri="{FF2B5EF4-FFF2-40B4-BE49-F238E27FC236}">
                <a16:creationId xmlns:a16="http://schemas.microsoft.com/office/drawing/2014/main" id="{E003AD59-54C3-8F49-94BF-2F9247D13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548" y="946369"/>
            <a:ext cx="1112322" cy="1110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Freelancer - I bring your business to enterprise level">
            <a:extLst>
              <a:ext uri="{FF2B5EF4-FFF2-40B4-BE49-F238E27FC236}">
                <a16:creationId xmlns:a16="http://schemas.microsoft.com/office/drawing/2014/main" id="{1454DDE8-189E-EA46-926E-2139F9EC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646" y="987117"/>
            <a:ext cx="3851187" cy="10697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040876-4F14-7A4B-906C-367F6CD9020D}"/>
              </a:ext>
            </a:extLst>
          </p:cNvPr>
          <p:cNvSpPr txBox="1"/>
          <p:nvPr/>
        </p:nvSpPr>
        <p:spPr>
          <a:xfrm>
            <a:off x="4820875" y="6292668"/>
            <a:ext cx="2550250" cy="369332"/>
          </a:xfrm>
          <a:prstGeom prst="rect">
            <a:avLst/>
          </a:prstGeom>
          <a:noFill/>
        </p:spPr>
        <p:txBody>
          <a:bodyPr wrap="none" rtlCol="0">
            <a:spAutoFit/>
          </a:bodyPr>
          <a:lstStyle/>
          <a:p>
            <a:r>
              <a:rPr lang="en-KR" dirty="0"/>
              <a:t>User-side (front-end app)</a:t>
            </a:r>
          </a:p>
        </p:txBody>
      </p:sp>
      <p:sp>
        <p:nvSpPr>
          <p:cNvPr id="6" name="TextBox 5">
            <a:extLst>
              <a:ext uri="{FF2B5EF4-FFF2-40B4-BE49-F238E27FC236}">
                <a16:creationId xmlns:a16="http://schemas.microsoft.com/office/drawing/2014/main" id="{3BBDAC9F-51EB-8440-A82A-882EDA753180}"/>
              </a:ext>
            </a:extLst>
          </p:cNvPr>
          <p:cNvSpPr txBox="1"/>
          <p:nvPr/>
        </p:nvSpPr>
        <p:spPr>
          <a:xfrm>
            <a:off x="4930725" y="267354"/>
            <a:ext cx="2278701" cy="369332"/>
          </a:xfrm>
          <a:prstGeom prst="rect">
            <a:avLst/>
          </a:prstGeom>
          <a:noFill/>
        </p:spPr>
        <p:txBody>
          <a:bodyPr wrap="none" rtlCol="0">
            <a:spAutoFit/>
          </a:bodyPr>
          <a:lstStyle/>
          <a:p>
            <a:r>
              <a:rPr lang="en-KR" dirty="0"/>
              <a:t>Server-side (back-end)</a:t>
            </a:r>
          </a:p>
        </p:txBody>
      </p:sp>
    </p:spTree>
    <p:extLst>
      <p:ext uri="{BB962C8B-B14F-4D97-AF65-F5344CB8AC3E}">
        <p14:creationId xmlns:p14="http://schemas.microsoft.com/office/powerpoint/2010/main" val="39547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F7AA-B6AB-422E-8B32-3D830A599DF3}"/>
              </a:ext>
            </a:extLst>
          </p:cNvPr>
          <p:cNvSpPr>
            <a:spLocks noGrp="1"/>
          </p:cNvSpPr>
          <p:nvPr>
            <p:ph type="title"/>
          </p:nvPr>
        </p:nvSpPr>
        <p:spPr/>
        <p:txBody>
          <a:bodyPr/>
          <a:lstStyle/>
          <a:p>
            <a:r>
              <a:rPr lang="en-US" dirty="0"/>
              <a:t>Request (Postman)</a:t>
            </a:r>
            <a:endParaRPr lang="en-GB" dirty="0"/>
          </a:p>
        </p:txBody>
      </p:sp>
      <p:sp>
        <p:nvSpPr>
          <p:cNvPr id="3" name="Content Placeholder 2">
            <a:extLst>
              <a:ext uri="{FF2B5EF4-FFF2-40B4-BE49-F238E27FC236}">
                <a16:creationId xmlns:a16="http://schemas.microsoft.com/office/drawing/2014/main" id="{4F35BBC4-8167-4BF9-8B04-6AA6C77AA157}"/>
              </a:ext>
            </a:extLst>
          </p:cNvPr>
          <p:cNvSpPr>
            <a:spLocks noGrp="1"/>
          </p:cNvSpPr>
          <p:nvPr>
            <p:ph idx="1"/>
          </p:nvPr>
        </p:nvSpPr>
        <p:spPr>
          <a:xfrm>
            <a:off x="1066800" y="1788795"/>
            <a:ext cx="10058400" cy="1640205"/>
          </a:xfrm>
        </p:spPr>
        <p:txBody>
          <a:bodyPr>
            <a:normAutofit/>
          </a:bodyPr>
          <a:lstStyle/>
          <a:p>
            <a:r>
              <a:rPr lang="sma-NO" sz="2000" b="0" i="0" dirty="0">
                <a:solidFill>
                  <a:srgbClr val="505050"/>
                </a:solidFill>
                <a:effectLst/>
                <a:latin typeface="Inter"/>
                <a:hlinkClick r:id="rId2"/>
              </a:rPr>
              <a:t>http://121.134.129.173:7296/auth</a:t>
            </a:r>
            <a:endParaRPr lang="sma-NO" sz="2000" b="0" i="0" dirty="0">
              <a:solidFill>
                <a:srgbClr val="505050"/>
              </a:solidFill>
              <a:effectLst/>
              <a:latin typeface="Inter"/>
            </a:endParaRPr>
          </a:p>
          <a:p>
            <a:r>
              <a:rPr lang="en-GB" sz="1800" dirty="0"/>
              <a:t>[POST]</a:t>
            </a:r>
          </a:p>
          <a:p>
            <a:r>
              <a:rPr lang="en-GB" sz="1800" dirty="0"/>
              <a:t>Headers: {Authorization: application/json}</a:t>
            </a:r>
          </a:p>
          <a:p>
            <a:r>
              <a:rPr lang="en-GB" sz="1800" dirty="0"/>
              <a:t>Body : {“username” : “</a:t>
            </a:r>
            <a:r>
              <a:rPr lang="en-GB" sz="1800" dirty="0" err="1"/>
              <a:t>jiyong</a:t>
            </a:r>
            <a:r>
              <a:rPr lang="en-GB" sz="1800" dirty="0"/>
              <a:t>”, “password”: “</a:t>
            </a:r>
            <a:r>
              <a:rPr lang="en-GB" sz="1800" dirty="0" err="1"/>
              <a:t>youn</a:t>
            </a:r>
            <a:r>
              <a:rPr lang="en-GB" sz="1800" dirty="0"/>
              <a:t>” }</a:t>
            </a:r>
          </a:p>
        </p:txBody>
      </p:sp>
      <p:sp>
        <p:nvSpPr>
          <p:cNvPr id="4" name="Title 1">
            <a:extLst>
              <a:ext uri="{FF2B5EF4-FFF2-40B4-BE49-F238E27FC236}">
                <a16:creationId xmlns:a16="http://schemas.microsoft.com/office/drawing/2014/main" id="{79A93562-75B0-404B-8CB6-7928A59A2027}"/>
              </a:ext>
            </a:extLst>
          </p:cNvPr>
          <p:cNvSpPr txBox="1">
            <a:spLocks/>
          </p:cNvSpPr>
          <p:nvPr/>
        </p:nvSpPr>
        <p:spPr>
          <a:xfrm>
            <a:off x="1066800" y="357629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dirty="0"/>
              <a:t>Response (Postman)</a:t>
            </a:r>
          </a:p>
        </p:txBody>
      </p:sp>
      <p:sp>
        <p:nvSpPr>
          <p:cNvPr id="5" name="Content Placeholder 2">
            <a:extLst>
              <a:ext uri="{FF2B5EF4-FFF2-40B4-BE49-F238E27FC236}">
                <a16:creationId xmlns:a16="http://schemas.microsoft.com/office/drawing/2014/main" id="{223D2F5C-6FA0-4BA1-A91E-9E603744B9BA}"/>
              </a:ext>
            </a:extLst>
          </p:cNvPr>
          <p:cNvSpPr txBox="1">
            <a:spLocks/>
          </p:cNvSpPr>
          <p:nvPr/>
        </p:nvSpPr>
        <p:spPr>
          <a:xfrm>
            <a:off x="981075" y="4575201"/>
            <a:ext cx="10058400" cy="1821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GB" sz="1800" dirty="0"/>
              <a:t>{"</a:t>
            </a:r>
            <a:r>
              <a:rPr lang="en-GB" sz="1800" dirty="0" err="1"/>
              <a:t>access_token</a:t>
            </a:r>
            <a:r>
              <a:rPr lang="en-GB" sz="1800" dirty="0"/>
              <a:t>": “</a:t>
            </a:r>
            <a:r>
              <a:rPr lang="en-GB" sz="1800" dirty="0">
                <a:solidFill>
                  <a:srgbClr val="FF0000"/>
                </a:solidFill>
              </a:rPr>
              <a:t>JWT</a:t>
            </a:r>
            <a:r>
              <a:rPr lang="en-GB" sz="1800" dirty="0"/>
              <a:t> eyJ0eXAiOiJKV1QiLCJhbGciOiJIUzI1NiJ9.eyJleHAiOjE2MjI4ODQyNDcsImlhdCI6MTYyMjg4Mzk0NywibmJmIjoxNjIyODgzOTQ3LCJpZGVudGl0eSI6MX0.9X5bdGnYJlejSIUVEGhUWYJe7u-IgE_FfkpwxvLwXE0"}</a:t>
            </a:r>
          </a:p>
        </p:txBody>
      </p:sp>
    </p:spTree>
    <p:extLst>
      <p:ext uri="{BB962C8B-B14F-4D97-AF65-F5344CB8AC3E}">
        <p14:creationId xmlns:p14="http://schemas.microsoft.com/office/powerpoint/2010/main" val="239513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1490</Words>
  <Application>Microsoft Macintosh PowerPoint</Application>
  <PresentationFormat>Widescreen</PresentationFormat>
  <Paragraphs>214</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Inter</vt:lpstr>
      <vt:lpstr>Arial</vt:lpstr>
      <vt:lpstr>Calibri</vt:lpstr>
      <vt:lpstr>Calibri Light</vt:lpstr>
      <vt:lpstr>Consolas</vt:lpstr>
      <vt:lpstr>Garamond</vt:lpstr>
      <vt:lpstr>Roboto</vt:lpstr>
      <vt:lpstr>Office Theme</vt:lpstr>
      <vt:lpstr>Driver Attention Detection System </vt:lpstr>
      <vt:lpstr>Content </vt:lpstr>
      <vt:lpstr>Introduction </vt:lpstr>
      <vt:lpstr>Motivation </vt:lpstr>
      <vt:lpstr>Existing Solutions: Hyundai motor group</vt:lpstr>
      <vt:lpstr>Proposed Idea and Usage scheme </vt:lpstr>
      <vt:lpstr>System Overview </vt:lpstr>
      <vt:lpstr>PowerPoint Presentation</vt:lpstr>
      <vt:lpstr>Request (Postman)</vt:lpstr>
      <vt:lpstr>Request</vt:lpstr>
      <vt:lpstr>Detailed interfaces</vt:lpstr>
      <vt:lpstr>System Overview </vt:lpstr>
      <vt:lpstr>Attention Detection Techniques</vt:lpstr>
      <vt:lpstr>Dataset </vt:lpstr>
      <vt:lpstr>Dataset </vt:lpstr>
      <vt:lpstr>Dataset </vt:lpstr>
      <vt:lpstr>Deep Learning Models </vt:lpstr>
      <vt:lpstr>PowerPoint Presentation</vt:lpstr>
      <vt:lpstr>Faced Challenges &amp; Overcoming</vt:lpstr>
      <vt:lpstr>The android app</vt:lpstr>
      <vt:lpstr>The android app</vt:lpstr>
      <vt:lpstr>App</vt:lpstr>
      <vt:lpstr>Communications</vt:lpstr>
      <vt:lpstr>Evaluation Scheme &amp; the results</vt:lpstr>
      <vt:lpstr>Demonstrations</vt:lpstr>
      <vt:lpstr>Further plan</vt:lpstr>
      <vt:lpstr>Further plan</vt:lpstr>
      <vt:lpstr>Further plan: Integration of ADAS?</vt:lpstr>
      <vt:lpstr>Further plan: Integration of 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Attention Detection System </dc:title>
  <dc:creator>Muhammad Usman</dc:creator>
  <cp:lastModifiedBy>윤지용</cp:lastModifiedBy>
  <cp:revision>73</cp:revision>
  <dcterms:created xsi:type="dcterms:W3CDTF">2021-03-21T13:54:17Z</dcterms:created>
  <dcterms:modified xsi:type="dcterms:W3CDTF">2021-06-07T12:46:02Z</dcterms:modified>
</cp:coreProperties>
</file>